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9" r:id="rId4"/>
    <p:sldId id="260" r:id="rId5"/>
    <p:sldId id="261" r:id="rId6"/>
    <p:sldId id="263" r:id="rId7"/>
    <p:sldId id="262"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varScale="1">
        <p:scale>
          <a:sx n="75" d="100"/>
          <a:sy n="75" d="100"/>
        </p:scale>
        <p:origin x="2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F56467-18CF-4D5A-BE0F-7E41507C1DD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CE5F4A7-2905-4024-A3A3-0B663D3356CD}">
      <dgm:prSet/>
      <dgm:spPr/>
      <dgm:t>
        <a:bodyPr/>
        <a:lstStyle/>
        <a:p>
          <a:r>
            <a:rPr lang="en-CA"/>
            <a:t>European States should ensure that lack of identity documents or other documentation does not prevent stateless people and people at risk of statelessness from accessing international protection or other forms of protection under national</a:t>
          </a:r>
          <a:endParaRPr lang="en-US"/>
        </a:p>
      </dgm:t>
    </dgm:pt>
    <dgm:pt modelId="{B35DC8F4-0D46-4393-A683-7B684A0EE7D9}" type="parTrans" cxnId="{436A1DAF-FC7B-4461-9CE1-09303B3B9F37}">
      <dgm:prSet/>
      <dgm:spPr/>
      <dgm:t>
        <a:bodyPr/>
        <a:lstStyle/>
        <a:p>
          <a:endParaRPr lang="en-US"/>
        </a:p>
      </dgm:t>
    </dgm:pt>
    <dgm:pt modelId="{EA1656CF-34E1-4725-9FF4-978E2B7A90EE}" type="sibTrans" cxnId="{436A1DAF-FC7B-4461-9CE1-09303B3B9F37}">
      <dgm:prSet/>
      <dgm:spPr/>
      <dgm:t>
        <a:bodyPr/>
        <a:lstStyle/>
        <a:p>
          <a:endParaRPr lang="en-US"/>
        </a:p>
      </dgm:t>
    </dgm:pt>
    <dgm:pt modelId="{9436049E-597A-4DE7-B7E7-CF5888EDF8B7}">
      <dgm:prSet/>
      <dgm:spPr/>
      <dgm:t>
        <a:bodyPr/>
        <a:lstStyle/>
        <a:p>
          <a:r>
            <a:rPr lang="en-CA"/>
            <a:t>Register undocumented or stateless people to ensure their access to adequate protection and assistance. </a:t>
          </a:r>
          <a:endParaRPr lang="en-US"/>
        </a:p>
      </dgm:t>
    </dgm:pt>
    <dgm:pt modelId="{BC4E2015-DE7D-4D75-B677-D6AADD2D1F1E}" type="parTrans" cxnId="{60160469-40DF-4A1C-923C-F3069AF1CD5D}">
      <dgm:prSet/>
      <dgm:spPr/>
      <dgm:t>
        <a:bodyPr/>
        <a:lstStyle/>
        <a:p>
          <a:endParaRPr lang="en-US"/>
        </a:p>
      </dgm:t>
    </dgm:pt>
    <dgm:pt modelId="{B0D0237D-F8A6-4B43-B43A-05886F7A3A06}" type="sibTrans" cxnId="{60160469-40DF-4A1C-923C-F3069AF1CD5D}">
      <dgm:prSet/>
      <dgm:spPr/>
      <dgm:t>
        <a:bodyPr/>
        <a:lstStyle/>
        <a:p>
          <a:endParaRPr lang="en-US"/>
        </a:p>
      </dgm:t>
    </dgm:pt>
    <dgm:pt modelId="{4928AE6F-BC13-4A97-A220-C5E1A7583D17}">
      <dgm:prSet/>
      <dgm:spPr/>
      <dgm:t>
        <a:bodyPr/>
        <a:lstStyle/>
        <a:p>
          <a:r>
            <a:rPr lang="en-CA"/>
            <a:t>Sensitise volunteers and staff at reception centres to the specific needs of Ukrainian minorities and Roma.</a:t>
          </a:r>
          <a:endParaRPr lang="en-US"/>
        </a:p>
      </dgm:t>
    </dgm:pt>
    <dgm:pt modelId="{F3CF02F9-16B9-4D0A-8E92-A4002B047923}" type="parTrans" cxnId="{D9FB020B-3365-47D7-AC6E-E84F50C782AC}">
      <dgm:prSet/>
      <dgm:spPr/>
      <dgm:t>
        <a:bodyPr/>
        <a:lstStyle/>
        <a:p>
          <a:endParaRPr lang="en-US"/>
        </a:p>
      </dgm:t>
    </dgm:pt>
    <dgm:pt modelId="{A25B900F-20BF-47FD-B965-E878CC294C4D}" type="sibTrans" cxnId="{D9FB020B-3365-47D7-AC6E-E84F50C782AC}">
      <dgm:prSet/>
      <dgm:spPr/>
      <dgm:t>
        <a:bodyPr/>
        <a:lstStyle/>
        <a:p>
          <a:endParaRPr lang="en-US"/>
        </a:p>
      </dgm:t>
    </dgm:pt>
    <dgm:pt modelId="{0584EBA7-E2C8-46C4-98AF-EBED274A4EE5}" type="pres">
      <dgm:prSet presAssocID="{03F56467-18CF-4D5A-BE0F-7E41507C1DD3}" presName="linear" presStyleCnt="0">
        <dgm:presLayoutVars>
          <dgm:animLvl val="lvl"/>
          <dgm:resizeHandles val="exact"/>
        </dgm:presLayoutVars>
      </dgm:prSet>
      <dgm:spPr/>
    </dgm:pt>
    <dgm:pt modelId="{F2ED6A85-EB74-4ED3-B312-ACC6EB0A51E6}" type="pres">
      <dgm:prSet presAssocID="{5CE5F4A7-2905-4024-A3A3-0B663D3356CD}" presName="parentText" presStyleLbl="node1" presStyleIdx="0" presStyleCnt="3">
        <dgm:presLayoutVars>
          <dgm:chMax val="0"/>
          <dgm:bulletEnabled val="1"/>
        </dgm:presLayoutVars>
      </dgm:prSet>
      <dgm:spPr/>
    </dgm:pt>
    <dgm:pt modelId="{068C1886-663B-4349-8201-6863B45024E6}" type="pres">
      <dgm:prSet presAssocID="{EA1656CF-34E1-4725-9FF4-978E2B7A90EE}" presName="spacer" presStyleCnt="0"/>
      <dgm:spPr/>
    </dgm:pt>
    <dgm:pt modelId="{8BFC2E2A-4A2C-4D07-BCC7-AC3B76594290}" type="pres">
      <dgm:prSet presAssocID="{9436049E-597A-4DE7-B7E7-CF5888EDF8B7}" presName="parentText" presStyleLbl="node1" presStyleIdx="1" presStyleCnt="3">
        <dgm:presLayoutVars>
          <dgm:chMax val="0"/>
          <dgm:bulletEnabled val="1"/>
        </dgm:presLayoutVars>
      </dgm:prSet>
      <dgm:spPr/>
    </dgm:pt>
    <dgm:pt modelId="{C3924EBF-2DF2-434C-9C34-2D453F05519A}" type="pres">
      <dgm:prSet presAssocID="{B0D0237D-F8A6-4B43-B43A-05886F7A3A06}" presName="spacer" presStyleCnt="0"/>
      <dgm:spPr/>
    </dgm:pt>
    <dgm:pt modelId="{0BE985CB-239C-43F6-8DFB-72583E16458C}" type="pres">
      <dgm:prSet presAssocID="{4928AE6F-BC13-4A97-A220-C5E1A7583D17}" presName="parentText" presStyleLbl="node1" presStyleIdx="2" presStyleCnt="3">
        <dgm:presLayoutVars>
          <dgm:chMax val="0"/>
          <dgm:bulletEnabled val="1"/>
        </dgm:presLayoutVars>
      </dgm:prSet>
      <dgm:spPr/>
    </dgm:pt>
  </dgm:ptLst>
  <dgm:cxnLst>
    <dgm:cxn modelId="{D9FB020B-3365-47D7-AC6E-E84F50C782AC}" srcId="{03F56467-18CF-4D5A-BE0F-7E41507C1DD3}" destId="{4928AE6F-BC13-4A97-A220-C5E1A7583D17}" srcOrd="2" destOrd="0" parTransId="{F3CF02F9-16B9-4D0A-8E92-A4002B047923}" sibTransId="{A25B900F-20BF-47FD-B965-E878CC294C4D}"/>
    <dgm:cxn modelId="{4397C61D-357A-45BB-BC6E-0BE5FE316728}" type="presOf" srcId="{4928AE6F-BC13-4A97-A220-C5E1A7583D17}" destId="{0BE985CB-239C-43F6-8DFB-72583E16458C}" srcOrd="0" destOrd="0" presId="urn:microsoft.com/office/officeart/2005/8/layout/vList2"/>
    <dgm:cxn modelId="{B71BBC64-E9D4-402D-BBA1-C9D05E4E1601}" type="presOf" srcId="{5CE5F4A7-2905-4024-A3A3-0B663D3356CD}" destId="{F2ED6A85-EB74-4ED3-B312-ACC6EB0A51E6}" srcOrd="0" destOrd="0" presId="urn:microsoft.com/office/officeart/2005/8/layout/vList2"/>
    <dgm:cxn modelId="{60160469-40DF-4A1C-923C-F3069AF1CD5D}" srcId="{03F56467-18CF-4D5A-BE0F-7E41507C1DD3}" destId="{9436049E-597A-4DE7-B7E7-CF5888EDF8B7}" srcOrd="1" destOrd="0" parTransId="{BC4E2015-DE7D-4D75-B677-D6AADD2D1F1E}" sibTransId="{B0D0237D-F8A6-4B43-B43A-05886F7A3A06}"/>
    <dgm:cxn modelId="{436A1DAF-FC7B-4461-9CE1-09303B3B9F37}" srcId="{03F56467-18CF-4D5A-BE0F-7E41507C1DD3}" destId="{5CE5F4A7-2905-4024-A3A3-0B663D3356CD}" srcOrd="0" destOrd="0" parTransId="{B35DC8F4-0D46-4393-A683-7B684A0EE7D9}" sibTransId="{EA1656CF-34E1-4725-9FF4-978E2B7A90EE}"/>
    <dgm:cxn modelId="{224847CD-5CB0-4253-B9F7-4DBFDEDAC886}" type="presOf" srcId="{9436049E-597A-4DE7-B7E7-CF5888EDF8B7}" destId="{8BFC2E2A-4A2C-4D07-BCC7-AC3B76594290}" srcOrd="0" destOrd="0" presId="urn:microsoft.com/office/officeart/2005/8/layout/vList2"/>
    <dgm:cxn modelId="{A9685EED-4CCB-4DE1-A53D-B9A749F2CBA1}" type="presOf" srcId="{03F56467-18CF-4D5A-BE0F-7E41507C1DD3}" destId="{0584EBA7-E2C8-46C4-98AF-EBED274A4EE5}" srcOrd="0" destOrd="0" presId="urn:microsoft.com/office/officeart/2005/8/layout/vList2"/>
    <dgm:cxn modelId="{3BF7792B-EC5E-44F3-BE63-49CA3371BEAE}" type="presParOf" srcId="{0584EBA7-E2C8-46C4-98AF-EBED274A4EE5}" destId="{F2ED6A85-EB74-4ED3-B312-ACC6EB0A51E6}" srcOrd="0" destOrd="0" presId="urn:microsoft.com/office/officeart/2005/8/layout/vList2"/>
    <dgm:cxn modelId="{93C41CC3-92F3-4586-8564-76532E83CC27}" type="presParOf" srcId="{0584EBA7-E2C8-46C4-98AF-EBED274A4EE5}" destId="{068C1886-663B-4349-8201-6863B45024E6}" srcOrd="1" destOrd="0" presId="urn:microsoft.com/office/officeart/2005/8/layout/vList2"/>
    <dgm:cxn modelId="{00F001DB-284F-474E-9BF1-07478CFC5E06}" type="presParOf" srcId="{0584EBA7-E2C8-46C4-98AF-EBED274A4EE5}" destId="{8BFC2E2A-4A2C-4D07-BCC7-AC3B76594290}" srcOrd="2" destOrd="0" presId="urn:microsoft.com/office/officeart/2005/8/layout/vList2"/>
    <dgm:cxn modelId="{47E02500-C7CD-4343-AACC-738A12AC0F97}" type="presParOf" srcId="{0584EBA7-E2C8-46C4-98AF-EBED274A4EE5}" destId="{C3924EBF-2DF2-434C-9C34-2D453F05519A}" srcOrd="3" destOrd="0" presId="urn:microsoft.com/office/officeart/2005/8/layout/vList2"/>
    <dgm:cxn modelId="{7E16A2D0-E755-487F-9112-F27160CF1BC4}" type="presParOf" srcId="{0584EBA7-E2C8-46C4-98AF-EBED274A4EE5}" destId="{0BE985CB-239C-43F6-8DFB-72583E16458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D6A85-EB74-4ED3-B312-ACC6EB0A51E6}">
      <dsp:nvSpPr>
        <dsp:cNvPr id="0" name=""/>
        <dsp:cNvSpPr/>
      </dsp:nvSpPr>
      <dsp:spPr>
        <a:xfrm>
          <a:off x="0" y="37206"/>
          <a:ext cx="6797675" cy="181817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CA" sz="2100" kern="1200"/>
            <a:t>European States should ensure that lack of identity documents or other documentation does not prevent stateless people and people at risk of statelessness from accessing international protection or other forms of protection under national</a:t>
          </a:r>
          <a:endParaRPr lang="en-US" sz="2100" kern="1200"/>
        </a:p>
      </dsp:txBody>
      <dsp:txXfrm>
        <a:off x="88756" y="125962"/>
        <a:ext cx="6620163" cy="1640667"/>
      </dsp:txXfrm>
    </dsp:sp>
    <dsp:sp modelId="{8BFC2E2A-4A2C-4D07-BCC7-AC3B76594290}">
      <dsp:nvSpPr>
        <dsp:cNvPr id="0" name=""/>
        <dsp:cNvSpPr/>
      </dsp:nvSpPr>
      <dsp:spPr>
        <a:xfrm>
          <a:off x="0" y="1915866"/>
          <a:ext cx="6797675" cy="1818179"/>
        </a:xfrm>
        <a:prstGeom prst="roundRect">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CA" sz="2100" kern="1200"/>
            <a:t>Register undocumented or stateless people to ensure their access to adequate protection and assistance. </a:t>
          </a:r>
          <a:endParaRPr lang="en-US" sz="2100" kern="1200"/>
        </a:p>
      </dsp:txBody>
      <dsp:txXfrm>
        <a:off x="88756" y="2004622"/>
        <a:ext cx="6620163" cy="1640667"/>
      </dsp:txXfrm>
    </dsp:sp>
    <dsp:sp modelId="{0BE985CB-239C-43F6-8DFB-72583E16458C}">
      <dsp:nvSpPr>
        <dsp:cNvPr id="0" name=""/>
        <dsp:cNvSpPr/>
      </dsp:nvSpPr>
      <dsp:spPr>
        <a:xfrm>
          <a:off x="0" y="3794526"/>
          <a:ext cx="6797675" cy="1818179"/>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CA" sz="2100" kern="1200"/>
            <a:t>Sensitise volunteers and staff at reception centres to the specific needs of Ukrainian minorities and Roma.</a:t>
          </a:r>
          <a:endParaRPr lang="en-US" sz="2100" kern="1200"/>
        </a:p>
      </dsp:txBody>
      <dsp:txXfrm>
        <a:off x="88756" y="3883282"/>
        <a:ext cx="6620163" cy="164066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AB8045-7343-4C67-9CD1-11804C5E7DD6}" type="datetimeFigureOut">
              <a:rPr lang="fr-FR" smtClean="0"/>
              <a:t>08/04/2022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F362207-9CE6-41C9-AB92-072DE087A4A7}" type="slidenum">
              <a:rPr lang="fr-FR" smtClean="0"/>
              <a:t>‹#›</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579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AB8045-7343-4C67-9CD1-11804C5E7DD6}" type="datetimeFigureOut">
              <a:rPr lang="fr-FR" smtClean="0"/>
              <a:t>08/04/2022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F362207-9CE6-41C9-AB92-072DE087A4A7}" type="slidenum">
              <a:rPr lang="fr-FR" smtClean="0"/>
              <a:t>‹#›</a:t>
            </a:fld>
            <a:endParaRPr lang="fr-FR"/>
          </a:p>
        </p:txBody>
      </p:sp>
    </p:spTree>
    <p:extLst>
      <p:ext uri="{BB962C8B-B14F-4D97-AF65-F5344CB8AC3E}">
        <p14:creationId xmlns:p14="http://schemas.microsoft.com/office/powerpoint/2010/main" val="453065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AB8045-7343-4C67-9CD1-11804C5E7DD6}" type="datetimeFigureOut">
              <a:rPr lang="fr-FR" smtClean="0"/>
              <a:t>08/04/2022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F362207-9CE6-41C9-AB92-072DE087A4A7}" type="slidenum">
              <a:rPr lang="fr-FR" smtClean="0"/>
              <a:t>‹#›</a:t>
            </a:fld>
            <a:endParaRPr lang="fr-FR"/>
          </a:p>
        </p:txBody>
      </p:sp>
    </p:spTree>
    <p:extLst>
      <p:ext uri="{BB962C8B-B14F-4D97-AF65-F5344CB8AC3E}">
        <p14:creationId xmlns:p14="http://schemas.microsoft.com/office/powerpoint/2010/main" val="3511987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AB8045-7343-4C67-9CD1-11804C5E7DD6}" type="datetimeFigureOut">
              <a:rPr lang="fr-FR" smtClean="0"/>
              <a:t>08/04/2022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F362207-9CE6-41C9-AB92-072DE087A4A7}" type="slidenum">
              <a:rPr lang="fr-FR" smtClean="0"/>
              <a:t>‹#›</a:t>
            </a:fld>
            <a:endParaRPr lang="fr-FR"/>
          </a:p>
        </p:txBody>
      </p:sp>
    </p:spTree>
    <p:extLst>
      <p:ext uri="{BB962C8B-B14F-4D97-AF65-F5344CB8AC3E}">
        <p14:creationId xmlns:p14="http://schemas.microsoft.com/office/powerpoint/2010/main" val="386218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AB8045-7343-4C67-9CD1-11804C5E7DD6}" type="datetimeFigureOut">
              <a:rPr lang="fr-FR" smtClean="0"/>
              <a:t>08/04/2022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F362207-9CE6-41C9-AB92-072DE087A4A7}" type="slidenum">
              <a:rPr lang="fr-FR" smtClean="0"/>
              <a:t>‹#›</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034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AB8045-7343-4C67-9CD1-11804C5E7DD6}" type="datetimeFigureOut">
              <a:rPr lang="fr-FR" smtClean="0"/>
              <a:t>08/04/2022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F362207-9CE6-41C9-AB92-072DE087A4A7}" type="slidenum">
              <a:rPr lang="fr-FR" smtClean="0"/>
              <a:t>‹#›</a:t>
            </a:fld>
            <a:endParaRPr lang="fr-FR"/>
          </a:p>
        </p:txBody>
      </p:sp>
    </p:spTree>
    <p:extLst>
      <p:ext uri="{BB962C8B-B14F-4D97-AF65-F5344CB8AC3E}">
        <p14:creationId xmlns:p14="http://schemas.microsoft.com/office/powerpoint/2010/main" val="410755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AB8045-7343-4C67-9CD1-11804C5E7DD6}" type="datetimeFigureOut">
              <a:rPr lang="fr-FR" smtClean="0"/>
              <a:t>08/04/2022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F362207-9CE6-41C9-AB92-072DE087A4A7}" type="slidenum">
              <a:rPr lang="fr-FR" smtClean="0"/>
              <a:t>‹#›</a:t>
            </a:fld>
            <a:endParaRPr lang="fr-FR"/>
          </a:p>
        </p:txBody>
      </p:sp>
    </p:spTree>
    <p:extLst>
      <p:ext uri="{BB962C8B-B14F-4D97-AF65-F5344CB8AC3E}">
        <p14:creationId xmlns:p14="http://schemas.microsoft.com/office/powerpoint/2010/main" val="593257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AB8045-7343-4C67-9CD1-11804C5E7DD6}" type="datetimeFigureOut">
              <a:rPr lang="fr-FR" smtClean="0"/>
              <a:t>08/04/2022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F362207-9CE6-41C9-AB92-072DE087A4A7}" type="slidenum">
              <a:rPr lang="fr-FR" smtClean="0"/>
              <a:t>‹#›</a:t>
            </a:fld>
            <a:endParaRPr lang="fr-FR"/>
          </a:p>
        </p:txBody>
      </p:sp>
    </p:spTree>
    <p:extLst>
      <p:ext uri="{BB962C8B-B14F-4D97-AF65-F5344CB8AC3E}">
        <p14:creationId xmlns:p14="http://schemas.microsoft.com/office/powerpoint/2010/main" val="90458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5AB8045-7343-4C67-9CD1-11804C5E7DD6}" type="datetimeFigureOut">
              <a:rPr lang="fr-FR" smtClean="0"/>
              <a:t>08/04/2022</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0F362207-9CE6-41C9-AB92-072DE087A4A7}" type="slidenum">
              <a:rPr lang="fr-FR" smtClean="0"/>
              <a:t>‹#›</a:t>
            </a:fld>
            <a:endParaRPr lang="fr-FR"/>
          </a:p>
        </p:txBody>
      </p:sp>
    </p:spTree>
    <p:extLst>
      <p:ext uri="{BB962C8B-B14F-4D97-AF65-F5344CB8AC3E}">
        <p14:creationId xmlns:p14="http://schemas.microsoft.com/office/powerpoint/2010/main" val="2791877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5AB8045-7343-4C67-9CD1-11804C5E7DD6}" type="datetimeFigureOut">
              <a:rPr lang="fr-FR" smtClean="0"/>
              <a:t>08/04/2022</a:t>
            </a:fld>
            <a:endParaRPr lang="fr-F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F362207-9CE6-41C9-AB92-072DE087A4A7}" type="slidenum">
              <a:rPr lang="fr-FR" smtClean="0"/>
              <a:t>‹#›</a:t>
            </a:fld>
            <a:endParaRPr lang="fr-FR"/>
          </a:p>
        </p:txBody>
      </p:sp>
    </p:spTree>
    <p:extLst>
      <p:ext uri="{BB962C8B-B14F-4D97-AF65-F5344CB8AC3E}">
        <p14:creationId xmlns:p14="http://schemas.microsoft.com/office/powerpoint/2010/main" val="211634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AB8045-7343-4C67-9CD1-11804C5E7DD6}" type="datetimeFigureOut">
              <a:rPr lang="fr-FR" smtClean="0"/>
              <a:t>08/04/2022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F362207-9CE6-41C9-AB92-072DE087A4A7}" type="slidenum">
              <a:rPr lang="fr-FR" smtClean="0"/>
              <a:t>‹#›</a:t>
            </a:fld>
            <a:endParaRPr lang="fr-FR"/>
          </a:p>
        </p:txBody>
      </p:sp>
    </p:spTree>
    <p:extLst>
      <p:ext uri="{BB962C8B-B14F-4D97-AF65-F5344CB8AC3E}">
        <p14:creationId xmlns:p14="http://schemas.microsoft.com/office/powerpoint/2010/main" val="670806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5AB8045-7343-4C67-9CD1-11804C5E7DD6}" type="datetimeFigureOut">
              <a:rPr lang="fr-FR" smtClean="0"/>
              <a:t>08/04/2022</a:t>
            </a:fld>
            <a:endParaRPr lang="fr-F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F362207-9CE6-41C9-AB92-072DE087A4A7}" type="slidenum">
              <a:rPr lang="fr-FR" smtClean="0"/>
              <a:t>‹#›</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4640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hyperlink" Target="mailto:valerie.poppe@coe.int"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07FE3B-33BC-40DC-B9D3-972A9192363C}"/>
              </a:ext>
            </a:extLst>
          </p:cNvPr>
          <p:cNvSpPr>
            <a:spLocks noGrp="1"/>
          </p:cNvSpPr>
          <p:nvPr>
            <p:ph type="ctrTitle"/>
          </p:nvPr>
        </p:nvSpPr>
        <p:spPr>
          <a:xfrm>
            <a:off x="8141110" y="639097"/>
            <a:ext cx="3401961" cy="3686015"/>
          </a:xfrm>
        </p:spPr>
        <p:txBody>
          <a:bodyPr>
            <a:normAutofit/>
          </a:bodyPr>
          <a:lstStyle/>
          <a:p>
            <a:r>
              <a:rPr lang="en-US" sz="3600" b="1"/>
              <a:t>SYNERGY Conference</a:t>
            </a:r>
            <a:br>
              <a:rPr lang="en-US" sz="3600" b="1"/>
            </a:br>
            <a:r>
              <a:rPr lang="en-US" sz="3600" b="1"/>
              <a:t>on violence against women and girls </a:t>
            </a:r>
            <a:br>
              <a:rPr lang="en-US" sz="3600" b="1"/>
            </a:br>
            <a:r>
              <a:rPr lang="en-US" sz="3600" b="1"/>
              <a:t>in times of war and displacement</a:t>
            </a:r>
            <a:endParaRPr lang="fr-FR" sz="3600" b="1"/>
          </a:p>
        </p:txBody>
      </p:sp>
      <p:sp>
        <p:nvSpPr>
          <p:cNvPr id="3" name="Subtitle 2">
            <a:extLst>
              <a:ext uri="{FF2B5EF4-FFF2-40B4-BE49-F238E27FC236}">
                <a16:creationId xmlns:a16="http://schemas.microsoft.com/office/drawing/2014/main" id="{EB3D6EC1-FDD8-4A41-AD3C-B0C885871383}"/>
              </a:ext>
            </a:extLst>
          </p:cNvPr>
          <p:cNvSpPr>
            <a:spLocks noGrp="1"/>
          </p:cNvSpPr>
          <p:nvPr>
            <p:ph type="subTitle" idx="1"/>
          </p:nvPr>
        </p:nvSpPr>
        <p:spPr>
          <a:xfrm>
            <a:off x="8141110" y="4455621"/>
            <a:ext cx="3417990" cy="1238616"/>
          </a:xfrm>
        </p:spPr>
        <p:txBody>
          <a:bodyPr>
            <a:normAutofit/>
          </a:bodyPr>
          <a:lstStyle/>
          <a:p>
            <a:r>
              <a:rPr lang="fr-CA" sz="2000">
                <a:solidFill>
                  <a:schemeClr val="tx1">
                    <a:lumMod val="85000"/>
                    <a:lumOff val="15000"/>
                  </a:schemeClr>
                </a:solidFill>
              </a:rPr>
              <a:t>30 March 2022</a:t>
            </a:r>
            <a:endParaRPr lang="fr-FR" sz="2000">
              <a:solidFill>
                <a:schemeClr val="tx1">
                  <a:lumMod val="85000"/>
                  <a:lumOff val="15000"/>
                </a:schemeClr>
              </a:solidFill>
            </a:endParaRPr>
          </a:p>
        </p:txBody>
      </p:sp>
      <p:pic>
        <p:nvPicPr>
          <p:cNvPr id="1026" name="Picture 2">
            <a:extLst>
              <a:ext uri="{FF2B5EF4-FFF2-40B4-BE49-F238E27FC236}">
                <a16:creationId xmlns:a16="http://schemas.microsoft.com/office/drawing/2014/main" id="{76DC0B85-EBFA-425E-AFB7-71970348F34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3999" y="721961"/>
            <a:ext cx="6912217" cy="4890396"/>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8" name="Rectangle 76">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52717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2">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14">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2" name="Rectangle 16">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8C35C8-8416-425E-8AF5-916E22A9104A}"/>
              </a:ext>
            </a:extLst>
          </p:cNvPr>
          <p:cNvSpPr>
            <a:spLocks noGrp="1"/>
          </p:cNvSpPr>
          <p:nvPr>
            <p:ph type="title"/>
          </p:nvPr>
        </p:nvSpPr>
        <p:spPr>
          <a:xfrm>
            <a:off x="6411685" y="634946"/>
            <a:ext cx="5127171" cy="1450757"/>
          </a:xfrm>
        </p:spPr>
        <p:txBody>
          <a:bodyPr vert="horz" lIns="91440" tIns="45720" rIns="91440" bIns="45720" rtlCol="0" anchor="b">
            <a:normAutofit/>
          </a:bodyPr>
          <a:lstStyle/>
          <a:p>
            <a:r>
              <a:rPr lang="en-US" sz="4100">
                <a:solidFill>
                  <a:schemeClr val="tx1">
                    <a:lumMod val="75000"/>
                    <a:lumOff val="25000"/>
                  </a:schemeClr>
                </a:solidFill>
              </a:rPr>
              <a:t>Antigypsyism</a:t>
            </a:r>
            <a:br>
              <a:rPr lang="en-US" sz="4100">
                <a:solidFill>
                  <a:schemeClr val="tx1">
                    <a:lumMod val="75000"/>
                    <a:lumOff val="25000"/>
                  </a:schemeClr>
                </a:solidFill>
              </a:rPr>
            </a:br>
            <a:r>
              <a:rPr lang="en-US" sz="4100">
                <a:solidFill>
                  <a:schemeClr val="tx1">
                    <a:lumMod val="75000"/>
                    <a:lumOff val="25000"/>
                  </a:schemeClr>
                </a:solidFill>
              </a:rPr>
              <a:t>Multiple-discrimination</a:t>
            </a:r>
          </a:p>
        </p:txBody>
      </p:sp>
      <p:pic>
        <p:nvPicPr>
          <p:cNvPr id="6" name="Picture Placeholder 5" descr="A group of children in a classroom&#10;&#10;Description automatically generated with medium confidence">
            <a:extLst>
              <a:ext uri="{FF2B5EF4-FFF2-40B4-BE49-F238E27FC236}">
                <a16:creationId xmlns:a16="http://schemas.microsoft.com/office/drawing/2014/main" id="{77E7EF54-765A-4566-B235-25F0861DE460}"/>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9909" r="29908" b="-1"/>
          <a:stretch/>
        </p:blipFill>
        <p:spPr>
          <a:xfrm>
            <a:off x="1469292" y="645106"/>
            <a:ext cx="3799427" cy="5247747"/>
          </a:xfrm>
          <a:prstGeom prst="rect">
            <a:avLst/>
          </a:prstGeom>
        </p:spPr>
      </p:pic>
      <p:cxnSp>
        <p:nvCxnSpPr>
          <p:cNvPr id="14" name="Straight Connector 18">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BB84B99B-CC58-469F-8944-9BD73C8C0E9E}"/>
              </a:ext>
            </a:extLst>
          </p:cNvPr>
          <p:cNvSpPr>
            <a:spLocks noGrp="1"/>
          </p:cNvSpPr>
          <p:nvPr>
            <p:ph type="body" sz="half" idx="2"/>
          </p:nvPr>
        </p:nvSpPr>
        <p:spPr>
          <a:xfrm>
            <a:off x="6411684" y="2198914"/>
            <a:ext cx="5127172" cy="3670180"/>
          </a:xfrm>
        </p:spPr>
        <p:txBody>
          <a:bodyPr vert="horz" lIns="0" tIns="45720" rIns="0" bIns="45720" rtlCol="0">
            <a:normAutofit lnSpcReduction="10000"/>
          </a:bodyPr>
          <a:lstStyle/>
          <a:p>
            <a:pPr indent="-228600">
              <a:buFont typeface="Calibri" panose="020F0502020204030204" pitchFamily="34" charset="0"/>
              <a:buChar char="•"/>
            </a:pPr>
            <a:r>
              <a:rPr lang="en-US" sz="2400" dirty="0">
                <a:solidFill>
                  <a:schemeClr val="tx1">
                    <a:lumMod val="75000"/>
                    <a:lumOff val="25000"/>
                  </a:schemeClr>
                </a:solidFill>
              </a:rPr>
              <a:t>In normal times, </a:t>
            </a:r>
            <a:r>
              <a:rPr lang="en-US" sz="2400" dirty="0" err="1">
                <a:solidFill>
                  <a:schemeClr val="tx1">
                    <a:lumMod val="75000"/>
                    <a:lumOff val="25000"/>
                  </a:schemeClr>
                </a:solidFill>
              </a:rPr>
              <a:t>antigypsyism</a:t>
            </a:r>
            <a:r>
              <a:rPr lang="en-US" sz="2400" dirty="0">
                <a:solidFill>
                  <a:schemeClr val="tx1">
                    <a:lumMod val="75000"/>
                    <a:lumOff val="25000"/>
                  </a:schemeClr>
                </a:solidFill>
              </a:rPr>
              <a:t> and prejudices are widespread</a:t>
            </a:r>
          </a:p>
          <a:p>
            <a:pPr indent="-228600">
              <a:buFont typeface="Calibri" panose="020F0502020204030204" pitchFamily="34" charset="0"/>
              <a:buChar char="•"/>
            </a:pPr>
            <a:r>
              <a:rPr lang="en-US" sz="2400" dirty="0">
                <a:solidFill>
                  <a:schemeClr val="tx1">
                    <a:lumMod val="75000"/>
                    <a:lumOff val="25000"/>
                  </a:schemeClr>
                </a:solidFill>
              </a:rPr>
              <a:t> In times of war, when solidarity should be </a:t>
            </a:r>
            <a:r>
              <a:rPr lang="en-US" sz="2400" dirty="0" err="1">
                <a:solidFill>
                  <a:schemeClr val="tx1">
                    <a:lumMod val="75000"/>
                    <a:lumOff val="25000"/>
                  </a:schemeClr>
                </a:solidFill>
              </a:rPr>
              <a:t>colour</a:t>
            </a:r>
            <a:r>
              <a:rPr lang="en-US" sz="2400" dirty="0">
                <a:solidFill>
                  <a:schemeClr val="tx1">
                    <a:lumMod val="75000"/>
                    <a:lumOff val="25000"/>
                  </a:schemeClr>
                </a:solidFill>
              </a:rPr>
              <a:t>-blind, these deep-rooted prejudices remain.</a:t>
            </a:r>
          </a:p>
          <a:p>
            <a:pPr indent="-228600">
              <a:buFont typeface="Calibri" panose="020F0502020204030204" pitchFamily="34" charset="0"/>
              <a:buChar char="•"/>
            </a:pPr>
            <a:r>
              <a:rPr lang="en-US" sz="2400" dirty="0">
                <a:solidFill>
                  <a:schemeClr val="tx1">
                    <a:lumMod val="75000"/>
                    <a:lumOff val="25000"/>
                  </a:schemeClr>
                </a:solidFill>
              </a:rPr>
              <a:t>Multiple-discrimination:</a:t>
            </a:r>
          </a:p>
          <a:p>
            <a:pPr marL="571500" lvl="1" indent="-285750">
              <a:buFont typeface="Wingdings" panose="05000000000000000000" pitchFamily="2" charset="2"/>
              <a:buChar char="Ø"/>
            </a:pPr>
            <a:r>
              <a:rPr lang="en-US" sz="1600" dirty="0"/>
              <a:t>Gender</a:t>
            </a:r>
          </a:p>
          <a:p>
            <a:pPr marL="571500" lvl="1" indent="-285750">
              <a:buFont typeface="Wingdings" panose="05000000000000000000" pitchFamily="2" charset="2"/>
              <a:buChar char="Ø"/>
            </a:pPr>
            <a:r>
              <a:rPr lang="en-US" sz="1600" dirty="0"/>
              <a:t>Roma</a:t>
            </a:r>
          </a:p>
          <a:p>
            <a:pPr marL="571500" lvl="1" indent="-285750">
              <a:buFont typeface="Wingdings" panose="05000000000000000000" pitchFamily="2" charset="2"/>
              <a:buChar char="Ø"/>
            </a:pPr>
            <a:r>
              <a:rPr lang="en-US" sz="1600" dirty="0"/>
              <a:t>Language barrier</a:t>
            </a:r>
          </a:p>
          <a:p>
            <a:pPr marL="571500" lvl="1" indent="-285750">
              <a:buFont typeface="Wingdings" panose="05000000000000000000" pitchFamily="2" charset="2"/>
              <a:buChar char="Ø"/>
            </a:pPr>
            <a:r>
              <a:rPr lang="en-US" sz="1600" dirty="0"/>
              <a:t>Lack of understanding of administrative procedures</a:t>
            </a:r>
          </a:p>
          <a:p>
            <a:pPr marL="571500" lvl="1" indent="-285750">
              <a:buFont typeface="Wingdings" panose="05000000000000000000" pitchFamily="2" charset="2"/>
              <a:buChar char="Ø"/>
            </a:pPr>
            <a:r>
              <a:rPr lang="en-US" sz="1600" dirty="0"/>
              <a:t>Lack of identification documents or statelessness</a:t>
            </a:r>
          </a:p>
        </p:txBody>
      </p:sp>
      <p:sp>
        <p:nvSpPr>
          <p:cNvPr id="16" name="Rectangle 20">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22">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39135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70">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53" name="Rectangle 72">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54" name="Straight Connector 74">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55" name="Rectangle 76">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8C35C8-8416-425E-8AF5-916E22A9104A}"/>
              </a:ext>
            </a:extLst>
          </p:cNvPr>
          <p:cNvSpPr>
            <a:spLocks noGrp="1"/>
          </p:cNvSpPr>
          <p:nvPr>
            <p:ph type="title"/>
          </p:nvPr>
        </p:nvSpPr>
        <p:spPr>
          <a:xfrm>
            <a:off x="6411685" y="634946"/>
            <a:ext cx="5127171" cy="1450757"/>
          </a:xfrm>
        </p:spPr>
        <p:txBody>
          <a:bodyPr vert="horz" lIns="91440" tIns="45720" rIns="91440" bIns="45720" rtlCol="0" anchor="b">
            <a:normAutofit/>
          </a:bodyPr>
          <a:lstStyle/>
          <a:p>
            <a:r>
              <a:rPr lang="en-US" sz="4800">
                <a:solidFill>
                  <a:schemeClr val="tx1">
                    <a:lumMod val="75000"/>
                    <a:lumOff val="25000"/>
                  </a:schemeClr>
                </a:solidFill>
              </a:rPr>
              <a:t>Lack of ID</a:t>
            </a:r>
            <a:br>
              <a:rPr lang="en-US" sz="4800">
                <a:solidFill>
                  <a:schemeClr val="tx1">
                    <a:lumMod val="75000"/>
                    <a:lumOff val="25000"/>
                  </a:schemeClr>
                </a:solidFill>
              </a:rPr>
            </a:br>
            <a:r>
              <a:rPr lang="en-US" sz="4800">
                <a:solidFill>
                  <a:schemeClr val="tx1">
                    <a:lumMod val="75000"/>
                    <a:lumOff val="25000"/>
                  </a:schemeClr>
                </a:solidFill>
              </a:rPr>
              <a:t>Statelessness</a:t>
            </a:r>
          </a:p>
        </p:txBody>
      </p:sp>
      <p:pic>
        <p:nvPicPr>
          <p:cNvPr id="2050" name="Picture 2" descr="Stateless In Ukraine - Odessa Review">
            <a:extLst>
              <a:ext uri="{FF2B5EF4-FFF2-40B4-BE49-F238E27FC236}">
                <a16:creationId xmlns:a16="http://schemas.microsoft.com/office/drawing/2014/main" id="{693CEEC2-3191-45A5-B038-204570CA49EA}"/>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3783" r="23783"/>
          <a:stretch>
            <a:fillRect/>
          </a:stretch>
        </p:blipFill>
        <p:spPr bwMode="auto">
          <a:xfrm>
            <a:off x="1477869" y="645106"/>
            <a:ext cx="3782272" cy="5247747"/>
          </a:xfrm>
          <a:prstGeom prst="rect">
            <a:avLst/>
          </a:prstGeom>
          <a:noFill/>
          <a:extLst>
            <a:ext uri="{909E8E84-426E-40DD-AFC4-6F175D3DCCD1}">
              <a14:hiddenFill xmlns:a14="http://schemas.microsoft.com/office/drawing/2010/main">
                <a:solidFill>
                  <a:srgbClr val="FFFFFF"/>
                </a:solidFill>
              </a14:hiddenFill>
            </a:ext>
          </a:extLst>
        </p:spPr>
      </p:pic>
      <p:cxnSp>
        <p:nvCxnSpPr>
          <p:cNvPr id="2056" name="Straight Connector 78">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BB84B99B-CC58-469F-8944-9BD73C8C0E9E}"/>
              </a:ext>
            </a:extLst>
          </p:cNvPr>
          <p:cNvSpPr>
            <a:spLocks noGrp="1"/>
          </p:cNvSpPr>
          <p:nvPr>
            <p:ph type="body" sz="half" idx="2"/>
          </p:nvPr>
        </p:nvSpPr>
        <p:spPr>
          <a:xfrm>
            <a:off x="6411684" y="2198914"/>
            <a:ext cx="5127172" cy="3670180"/>
          </a:xfrm>
        </p:spPr>
        <p:txBody>
          <a:bodyPr vert="horz" lIns="0" tIns="45720" rIns="0" bIns="45720" rtlCol="0">
            <a:normAutofit lnSpcReduction="10000"/>
          </a:bodyPr>
          <a:lstStyle/>
          <a:p>
            <a:pPr indent="-228600">
              <a:buFont typeface="Calibri" panose="020F0502020204030204" pitchFamily="34" charset="0"/>
              <a:buChar char="•"/>
            </a:pPr>
            <a:r>
              <a:rPr lang="en-US" sz="2400" dirty="0">
                <a:solidFill>
                  <a:schemeClr val="tx1">
                    <a:lumMod val="75000"/>
                    <a:lumOff val="25000"/>
                  </a:schemeClr>
                </a:solidFill>
              </a:rPr>
              <a:t>Over 82 000 stateless or undocumented people in Ukraine according to 2001 census. </a:t>
            </a:r>
          </a:p>
          <a:p>
            <a:pPr indent="-228600">
              <a:buFont typeface="Calibri" panose="020F0502020204030204" pitchFamily="34" charset="0"/>
              <a:buChar char="•"/>
            </a:pPr>
            <a:r>
              <a:rPr lang="en-US" sz="2400" dirty="0">
                <a:solidFill>
                  <a:schemeClr val="tx1">
                    <a:lumMod val="75000"/>
                    <a:lumOff val="25000"/>
                  </a:schemeClr>
                </a:solidFill>
              </a:rPr>
              <a:t>In 2021, the UNHCR estimated there to be 35,875 stateless and people with ‘undetermined nationality’. </a:t>
            </a:r>
          </a:p>
          <a:p>
            <a:pPr indent="-228600">
              <a:buFont typeface="Calibri" panose="020F0502020204030204" pitchFamily="34" charset="0"/>
              <a:buChar char="•"/>
            </a:pPr>
            <a:r>
              <a:rPr lang="en-US" sz="2400" dirty="0">
                <a:solidFill>
                  <a:schemeClr val="tx1">
                    <a:lumMod val="75000"/>
                    <a:lumOff val="25000"/>
                  </a:schemeClr>
                </a:solidFill>
              </a:rPr>
              <a:t>It is estimated that 10 to 20% of Roma are undocumented and that there are up to 400 000 Roma in Ukraine. In theory this means that up to 80 000 Roma could be stateless or undocumented.</a:t>
            </a:r>
          </a:p>
          <a:p>
            <a:pPr indent="-228600">
              <a:buFont typeface="Calibri" panose="020F0502020204030204" pitchFamily="34" charset="0"/>
              <a:buChar char="•"/>
            </a:pPr>
            <a:endParaRPr lang="en-US" dirty="0">
              <a:solidFill>
                <a:schemeClr val="tx1">
                  <a:lumMod val="75000"/>
                  <a:lumOff val="25000"/>
                </a:schemeClr>
              </a:solidFill>
            </a:endParaRPr>
          </a:p>
        </p:txBody>
      </p:sp>
      <p:sp>
        <p:nvSpPr>
          <p:cNvPr id="2057" name="Rectangle 80">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58" name="Rectangle 82">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16947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E8C35C8-8416-425E-8AF5-916E22A9104A}"/>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sz="4800" kern="1200" spc="-50" baseline="0" dirty="0">
                <a:solidFill>
                  <a:schemeClr val="tx1">
                    <a:lumMod val="75000"/>
                    <a:lumOff val="25000"/>
                  </a:schemeClr>
                </a:solidFill>
                <a:latin typeface="+mj-lt"/>
                <a:ea typeface="+mj-ea"/>
                <a:cs typeface="+mj-cs"/>
              </a:rPr>
              <a:t>Lack of ID</a:t>
            </a:r>
            <a:br>
              <a:rPr lang="en-US" sz="4800" kern="1200" spc="-50" baseline="0" dirty="0">
                <a:solidFill>
                  <a:schemeClr val="tx1">
                    <a:lumMod val="75000"/>
                    <a:lumOff val="25000"/>
                  </a:schemeClr>
                </a:solidFill>
                <a:latin typeface="+mj-lt"/>
                <a:ea typeface="+mj-ea"/>
                <a:cs typeface="+mj-cs"/>
              </a:rPr>
            </a:br>
            <a:r>
              <a:rPr lang="en-US" sz="4800" kern="1200" spc="-50" baseline="0" dirty="0">
                <a:solidFill>
                  <a:schemeClr val="tx1">
                    <a:lumMod val="75000"/>
                    <a:lumOff val="25000"/>
                  </a:schemeClr>
                </a:solidFill>
                <a:latin typeface="+mj-lt"/>
                <a:ea typeface="+mj-ea"/>
                <a:cs typeface="+mj-cs"/>
              </a:rPr>
              <a:t>Statelessness</a:t>
            </a:r>
          </a:p>
        </p:txBody>
      </p:sp>
      <p:sp>
        <p:nvSpPr>
          <p:cNvPr id="4" name="Text Placeholder 3">
            <a:extLst>
              <a:ext uri="{FF2B5EF4-FFF2-40B4-BE49-F238E27FC236}">
                <a16:creationId xmlns:a16="http://schemas.microsoft.com/office/drawing/2014/main" id="{BB84B99B-CC58-469F-8944-9BD73C8C0E9E}"/>
              </a:ext>
            </a:extLst>
          </p:cNvPr>
          <p:cNvSpPr>
            <a:spLocks noGrp="1"/>
          </p:cNvSpPr>
          <p:nvPr>
            <p:ph type="body" sz="half" idx="2"/>
          </p:nvPr>
        </p:nvSpPr>
        <p:spPr>
          <a:xfrm>
            <a:off x="1097279" y="1845734"/>
            <a:ext cx="6454987" cy="4023360"/>
          </a:xfrm>
        </p:spPr>
        <p:txBody>
          <a:bodyPr vert="horz" lIns="0" tIns="45720" rIns="0" bIns="45720" rtlCol="0">
            <a:normAutofit/>
          </a:bodyPr>
          <a:lstStyle/>
          <a:p>
            <a:pPr indent="-228600">
              <a:buFont typeface="Calibri" panose="020F0502020204030204" pitchFamily="34" charset="0"/>
              <a:buChar char="•"/>
            </a:pPr>
            <a:r>
              <a:rPr lang="en-US" sz="2000" dirty="0">
                <a:solidFill>
                  <a:schemeClr val="tx1">
                    <a:lumMod val="75000"/>
                    <a:lumOff val="25000"/>
                  </a:schemeClr>
                </a:solidFill>
                <a:effectLst/>
              </a:rPr>
              <a:t>NGOs and associations working in Ukraine and in the receiving countries report that stateless and undocumented people fleeing the crisis face additional barriers when seeking safety and Roma are disproportionately affected. </a:t>
            </a:r>
          </a:p>
          <a:p>
            <a:pPr indent="-228600">
              <a:buFont typeface="Calibri" panose="020F0502020204030204" pitchFamily="34" charset="0"/>
              <a:buChar char="•"/>
            </a:pPr>
            <a:r>
              <a:rPr lang="en-US" sz="2000" dirty="0">
                <a:solidFill>
                  <a:schemeClr val="tx1">
                    <a:lumMod val="75000"/>
                    <a:lumOff val="25000"/>
                  </a:schemeClr>
                </a:solidFill>
              </a:rPr>
              <a:t>L</a:t>
            </a:r>
            <a:r>
              <a:rPr lang="en-US" sz="2000" dirty="0">
                <a:solidFill>
                  <a:schemeClr val="tx1">
                    <a:lumMod val="75000"/>
                    <a:lumOff val="25000"/>
                  </a:schemeClr>
                </a:solidFill>
                <a:effectLst/>
              </a:rPr>
              <a:t>ack of ID papers or nationality increases the vulnerability of Roma women and children, firstly because they may not be able to leave Ukraine but also because they are at higher risk of human trafficking and exploitation. </a:t>
            </a:r>
          </a:p>
          <a:p>
            <a:pPr indent="-228600">
              <a:buFont typeface="Calibri" panose="020F0502020204030204" pitchFamily="34" charset="0"/>
              <a:buChar char="•"/>
            </a:pPr>
            <a:endParaRPr lang="en-US" dirty="0">
              <a:solidFill>
                <a:schemeClr val="tx1">
                  <a:lumMod val="75000"/>
                  <a:lumOff val="25000"/>
                </a:schemeClr>
              </a:solidFill>
            </a:endParaRPr>
          </a:p>
        </p:txBody>
      </p:sp>
      <p:pic>
        <p:nvPicPr>
          <p:cNvPr id="7" name="Picture Placeholder 6" descr="Text&#10;&#10;Description automatically generated">
            <a:extLst>
              <a:ext uri="{FF2B5EF4-FFF2-40B4-BE49-F238E27FC236}">
                <a16:creationId xmlns:a16="http://schemas.microsoft.com/office/drawing/2014/main" id="{EF331D00-E7D1-47AE-ABC0-C57DA8AA77E8}"/>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3078" r="16342" b="1"/>
          <a:stretch/>
        </p:blipFill>
        <p:spPr>
          <a:xfrm>
            <a:off x="8020570" y="1916318"/>
            <a:ext cx="3135109" cy="3471012"/>
          </a:xfrm>
          <a:prstGeom prst="rect">
            <a:avLst/>
          </a:prstGeom>
        </p:spPr>
      </p:pic>
    </p:spTree>
    <p:extLst>
      <p:ext uri="{BB962C8B-B14F-4D97-AF65-F5344CB8AC3E}">
        <p14:creationId xmlns:p14="http://schemas.microsoft.com/office/powerpoint/2010/main" val="2987837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8C35C8-8416-425E-8AF5-916E22A9104A}"/>
              </a:ext>
            </a:extLst>
          </p:cNvPr>
          <p:cNvSpPr>
            <a:spLocks noGrp="1"/>
          </p:cNvSpPr>
          <p:nvPr>
            <p:ph type="title"/>
          </p:nvPr>
        </p:nvSpPr>
        <p:spPr>
          <a:xfrm>
            <a:off x="5181601" y="634946"/>
            <a:ext cx="6368142" cy="1450757"/>
          </a:xfrm>
        </p:spPr>
        <p:txBody>
          <a:bodyPr vert="horz" lIns="91440" tIns="45720" rIns="91440" bIns="45720" rtlCol="0" anchor="b">
            <a:normAutofit/>
          </a:bodyPr>
          <a:lstStyle/>
          <a:p>
            <a:r>
              <a:rPr lang="en-US" sz="4800" kern="1200" spc="-50" baseline="0" dirty="0">
                <a:solidFill>
                  <a:schemeClr val="tx1">
                    <a:lumMod val="75000"/>
                    <a:lumOff val="25000"/>
                  </a:schemeClr>
                </a:solidFill>
                <a:latin typeface="+mj-lt"/>
                <a:ea typeface="+mj-ea"/>
                <a:cs typeface="+mj-cs"/>
              </a:rPr>
              <a:t>Lack of ID</a:t>
            </a:r>
            <a:br>
              <a:rPr lang="en-US" sz="4800" kern="1200" spc="-50" baseline="0" dirty="0">
                <a:solidFill>
                  <a:schemeClr val="tx1">
                    <a:lumMod val="75000"/>
                    <a:lumOff val="25000"/>
                  </a:schemeClr>
                </a:solidFill>
                <a:latin typeface="+mj-lt"/>
                <a:ea typeface="+mj-ea"/>
                <a:cs typeface="+mj-cs"/>
              </a:rPr>
            </a:br>
            <a:r>
              <a:rPr lang="en-US" sz="4800" kern="1200" spc="-50" baseline="0" dirty="0">
                <a:solidFill>
                  <a:schemeClr val="tx1">
                    <a:lumMod val="75000"/>
                    <a:lumOff val="25000"/>
                  </a:schemeClr>
                </a:solidFill>
                <a:latin typeface="+mj-lt"/>
                <a:ea typeface="+mj-ea"/>
                <a:cs typeface="+mj-cs"/>
              </a:rPr>
              <a:t>Statelessness</a:t>
            </a:r>
          </a:p>
        </p:txBody>
      </p:sp>
      <p:pic>
        <p:nvPicPr>
          <p:cNvPr id="14" name="Picture Placeholder 13" descr="A picture containing text&#10;&#10;Description automatically generated">
            <a:extLst>
              <a:ext uri="{FF2B5EF4-FFF2-40B4-BE49-F238E27FC236}">
                <a16:creationId xmlns:a16="http://schemas.microsoft.com/office/drawing/2014/main" id="{047C01A7-65FB-48CD-80EE-A3EB1D8D3C8E}"/>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43544" r="30713"/>
          <a:stretch/>
        </p:blipFill>
        <p:spPr>
          <a:xfrm>
            <a:off x="20" y="-12128"/>
            <a:ext cx="4654276" cy="6870127"/>
          </a:xfrm>
          <a:prstGeom prst="rect">
            <a:avLst/>
          </a:prstGeom>
        </p:spPr>
      </p:pic>
      <p:cxnSp>
        <p:nvCxnSpPr>
          <p:cNvPr id="29" name="Straight Connector 28">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BB84B99B-CC58-469F-8944-9BD73C8C0E9E}"/>
              </a:ext>
            </a:extLst>
          </p:cNvPr>
          <p:cNvSpPr>
            <a:spLocks noGrp="1"/>
          </p:cNvSpPr>
          <p:nvPr>
            <p:ph type="body" sz="half" idx="2"/>
          </p:nvPr>
        </p:nvSpPr>
        <p:spPr>
          <a:xfrm>
            <a:off x="5181601" y="2198914"/>
            <a:ext cx="6368142" cy="3670180"/>
          </a:xfrm>
        </p:spPr>
        <p:txBody>
          <a:bodyPr vert="horz" lIns="0" tIns="45720" rIns="0" bIns="45720" rtlCol="0">
            <a:normAutofit/>
          </a:bodyPr>
          <a:lstStyle/>
          <a:p>
            <a:pPr indent="-228600">
              <a:buFont typeface="Calibri" panose="020F0502020204030204" pitchFamily="34" charset="0"/>
              <a:buChar char="•"/>
            </a:pPr>
            <a:r>
              <a:rPr lang="en-US" sz="2400" dirty="0">
                <a:solidFill>
                  <a:schemeClr val="tx1">
                    <a:lumMod val="75000"/>
                    <a:lumOff val="25000"/>
                  </a:schemeClr>
                </a:solidFill>
              </a:rPr>
              <a:t>A</a:t>
            </a:r>
            <a:r>
              <a:rPr lang="en-US" sz="2400" dirty="0">
                <a:solidFill>
                  <a:schemeClr val="tx1">
                    <a:lumMod val="75000"/>
                    <a:lumOff val="25000"/>
                  </a:schemeClr>
                </a:solidFill>
                <a:effectLst/>
              </a:rPr>
              <a:t>t the border crossing in the southwestern region of Zakarpattiya, people without identification are not being allowed to leave the country. That region has the biggest concentration of Roma people in Ukraine</a:t>
            </a:r>
          </a:p>
          <a:p>
            <a:pPr indent="-228600">
              <a:buFont typeface="Calibri" panose="020F0502020204030204" pitchFamily="34" charset="0"/>
              <a:buChar char="•"/>
            </a:pPr>
            <a:r>
              <a:rPr lang="en-US" sz="2400" dirty="0">
                <a:solidFill>
                  <a:schemeClr val="tx1">
                    <a:lumMod val="75000"/>
                    <a:lumOff val="25000"/>
                  </a:schemeClr>
                </a:solidFill>
                <a:effectLst/>
              </a:rPr>
              <a:t>Ukrainian Roma fleeing the Russian aggression to neighbouring Moldova are turned back because of a lack of personal identification</a:t>
            </a:r>
            <a:endParaRPr lang="en-US" sz="2400" dirty="0">
              <a:solidFill>
                <a:schemeClr val="tx1">
                  <a:lumMod val="75000"/>
                  <a:lumOff val="25000"/>
                </a:schemeClr>
              </a:solidFill>
            </a:endParaRPr>
          </a:p>
        </p:txBody>
      </p:sp>
    </p:spTree>
    <p:extLst>
      <p:ext uri="{BB962C8B-B14F-4D97-AF65-F5344CB8AC3E}">
        <p14:creationId xmlns:p14="http://schemas.microsoft.com/office/powerpoint/2010/main" val="3047158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8C35C8-8416-425E-8AF5-916E22A9104A}"/>
              </a:ext>
            </a:extLst>
          </p:cNvPr>
          <p:cNvSpPr>
            <a:spLocks noGrp="1"/>
          </p:cNvSpPr>
          <p:nvPr>
            <p:ph type="title"/>
          </p:nvPr>
        </p:nvSpPr>
        <p:spPr>
          <a:xfrm>
            <a:off x="990932" y="286603"/>
            <a:ext cx="6750987" cy="1450757"/>
          </a:xfrm>
        </p:spPr>
        <p:txBody>
          <a:bodyPr vert="horz" lIns="91440" tIns="45720" rIns="91440" bIns="45720" rtlCol="0">
            <a:normAutofit/>
          </a:bodyPr>
          <a:lstStyle/>
          <a:p>
            <a:r>
              <a:rPr lang="en-US" b="1" kern="1200">
                <a:solidFill>
                  <a:schemeClr val="accent2"/>
                </a:solidFill>
                <a:latin typeface="+mj-lt"/>
                <a:ea typeface="+mj-ea"/>
                <a:cs typeface="+mj-cs"/>
              </a:rPr>
              <a:t>Lack of ID / Statelessness</a:t>
            </a:r>
          </a:p>
        </p:txBody>
      </p:sp>
      <p:sp>
        <p:nvSpPr>
          <p:cNvPr id="4" name="Text Placeholder 3">
            <a:extLst>
              <a:ext uri="{FF2B5EF4-FFF2-40B4-BE49-F238E27FC236}">
                <a16:creationId xmlns:a16="http://schemas.microsoft.com/office/drawing/2014/main" id="{BB84B99B-CC58-469F-8944-9BD73C8C0E9E}"/>
              </a:ext>
            </a:extLst>
          </p:cNvPr>
          <p:cNvSpPr>
            <a:spLocks noGrp="1"/>
          </p:cNvSpPr>
          <p:nvPr>
            <p:ph idx="1"/>
          </p:nvPr>
        </p:nvSpPr>
        <p:spPr>
          <a:xfrm>
            <a:off x="1044204" y="2023962"/>
            <a:ext cx="6697715" cy="3845131"/>
          </a:xfrm>
        </p:spPr>
        <p:txBody>
          <a:bodyPr vert="horz" lIns="91440" tIns="45720" rIns="91440" bIns="45720" rtlCol="0">
            <a:normAutofit/>
          </a:bodyPr>
          <a:lstStyle/>
          <a:p>
            <a:pPr indent="-228600">
              <a:buFont typeface="Arial" panose="020B0604020202020204" pitchFamily="34" charset="0"/>
              <a:buChar char="•"/>
            </a:pPr>
            <a:r>
              <a:rPr lang="en-CA" sz="2200" dirty="0">
                <a:effectLst/>
                <a:latin typeface="Tahoma" panose="020B0604030504040204" pitchFamily="34" charset="0"/>
                <a:ea typeface="Calibri" panose="020F0502020204030204" pitchFamily="34" charset="0"/>
              </a:rPr>
              <a:t>EU decided on 4 March to activate the Temporary Protection Mechanism which makes it possible for authorities supervising border crossings to ease their controls, including when people do not have identification, and urges the Member States to issue declarations of arrival and/or temporary travel documents for undocumented. However, EU Member States are not currently required under EU law to extend temporary protection to most stateless people and those at risk of statelessness who are/were living in Ukraine. </a:t>
            </a:r>
            <a:endParaRPr lang="en-US" sz="2200" dirty="0"/>
          </a:p>
        </p:txBody>
      </p:sp>
      <p:sp>
        <p:nvSpPr>
          <p:cNvPr id="11" name="Rectangle 10">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22319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8C35C8-8416-425E-8AF5-916E22A9104A}"/>
              </a:ext>
            </a:extLst>
          </p:cNvPr>
          <p:cNvSpPr>
            <a:spLocks noGrp="1"/>
          </p:cNvSpPr>
          <p:nvPr>
            <p:ph type="title"/>
          </p:nvPr>
        </p:nvSpPr>
        <p:spPr>
          <a:xfrm>
            <a:off x="7859485" y="634946"/>
            <a:ext cx="3690257" cy="1450757"/>
          </a:xfrm>
        </p:spPr>
        <p:txBody>
          <a:bodyPr vert="horz" lIns="91440" tIns="45720" rIns="91440" bIns="45720" rtlCol="0" anchor="b">
            <a:normAutofit/>
          </a:bodyPr>
          <a:lstStyle/>
          <a:p>
            <a:r>
              <a:rPr lang="en-US" sz="4800" kern="1200" spc="-50" baseline="0" dirty="0">
                <a:solidFill>
                  <a:schemeClr val="tx1">
                    <a:lumMod val="75000"/>
                    <a:lumOff val="25000"/>
                  </a:schemeClr>
                </a:solidFill>
                <a:latin typeface="+mj-lt"/>
                <a:ea typeface="+mj-ea"/>
                <a:cs typeface="+mj-cs"/>
              </a:rPr>
              <a:t>Roma mobilisation</a:t>
            </a:r>
          </a:p>
        </p:txBody>
      </p:sp>
      <p:pic>
        <p:nvPicPr>
          <p:cNvPr id="7" name="Picture Placeholder 6" descr="A picture containing graphical user interface&#10;&#10;Description automatically generated">
            <a:extLst>
              <a:ext uri="{FF2B5EF4-FFF2-40B4-BE49-F238E27FC236}">
                <a16:creationId xmlns:a16="http://schemas.microsoft.com/office/drawing/2014/main" id="{7E5F5FCC-164B-4024-95F0-5AFE6392B319}"/>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7633" r="8179"/>
          <a:stretch/>
        </p:blipFill>
        <p:spPr>
          <a:xfrm>
            <a:off x="633999" y="640081"/>
            <a:ext cx="6909801" cy="5314406"/>
          </a:xfrm>
          <a:prstGeom prst="rect">
            <a:avLst/>
          </a:prstGeom>
        </p:spPr>
      </p:pic>
      <p:cxnSp>
        <p:nvCxnSpPr>
          <p:cNvPr id="20" name="Straight Connector 19">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BB84B99B-CC58-469F-8944-9BD73C8C0E9E}"/>
              </a:ext>
            </a:extLst>
          </p:cNvPr>
          <p:cNvSpPr>
            <a:spLocks noGrp="1"/>
          </p:cNvSpPr>
          <p:nvPr>
            <p:ph type="body" sz="half" idx="2"/>
          </p:nvPr>
        </p:nvSpPr>
        <p:spPr>
          <a:xfrm>
            <a:off x="7859485" y="2198913"/>
            <a:ext cx="3690257" cy="3755565"/>
          </a:xfrm>
        </p:spPr>
        <p:txBody>
          <a:bodyPr vert="horz" lIns="0" tIns="45720" rIns="0" bIns="45720" rtlCol="0">
            <a:normAutofit/>
          </a:bodyPr>
          <a:lstStyle/>
          <a:p>
            <a:pPr marL="285750" indent="-285750">
              <a:buFont typeface="Calibri" panose="020F0502020204030204" pitchFamily="34" charset="0"/>
              <a:buChar char="•"/>
            </a:pPr>
            <a:r>
              <a:rPr lang="en-US" sz="2000" dirty="0">
                <a:solidFill>
                  <a:schemeClr val="tx1">
                    <a:lumMod val="75000"/>
                    <a:lumOff val="25000"/>
                  </a:schemeClr>
                </a:solidFill>
                <a:effectLst/>
              </a:rPr>
              <a:t>Roma NGOs have mobilised in Poland, Slovakia, Romania, Moldova and Hungary and are coordinating their efforts to receive, assist and support Ukrainian Roma refugees together with the other NGOs, associations, national authorities, volunteers, border guards and law enforcement agencies.</a:t>
            </a:r>
          </a:p>
          <a:p>
            <a:pPr marL="285750" indent="-285750">
              <a:buFont typeface="Calibri" panose="020F0502020204030204" pitchFamily="34" charset="0"/>
              <a:buChar char="•"/>
            </a:pPr>
            <a:endParaRPr lang="en-US" dirty="0">
              <a:solidFill>
                <a:schemeClr val="tx1">
                  <a:lumMod val="75000"/>
                  <a:lumOff val="25000"/>
                </a:schemeClr>
              </a:solidFill>
              <a:effectLst/>
            </a:endParaRPr>
          </a:p>
          <a:p>
            <a:pPr marL="285750" indent="-285750">
              <a:buFont typeface="Calibri" panose="020F0502020204030204" pitchFamily="34" charset="0"/>
              <a:buChar char="•"/>
            </a:pPr>
            <a:endParaRPr lang="en-US" dirty="0">
              <a:solidFill>
                <a:schemeClr val="tx1">
                  <a:lumMod val="75000"/>
                  <a:lumOff val="25000"/>
                </a:schemeClr>
              </a:solidFill>
              <a:effectLst/>
            </a:endParaRPr>
          </a:p>
        </p:txBody>
      </p:sp>
      <p:sp>
        <p:nvSpPr>
          <p:cNvPr id="22" name="Rectangle 21">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82237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E8C35C8-8416-425E-8AF5-916E22A9104A}"/>
              </a:ext>
            </a:extLst>
          </p:cNvPr>
          <p:cNvSpPr>
            <a:spLocks noGrp="1"/>
          </p:cNvSpPr>
          <p:nvPr>
            <p:ph type="title"/>
          </p:nvPr>
        </p:nvSpPr>
        <p:spPr>
          <a:xfrm>
            <a:off x="492370" y="516835"/>
            <a:ext cx="3084844" cy="5772840"/>
          </a:xfrm>
        </p:spPr>
        <p:txBody>
          <a:bodyPr vert="horz" lIns="91440" tIns="45720" rIns="91440" bIns="45720" rtlCol="0" anchor="ctr">
            <a:normAutofit/>
          </a:bodyPr>
          <a:lstStyle/>
          <a:p>
            <a:r>
              <a:rPr lang="en-US" sz="3100" b="1" kern="1200">
                <a:solidFill>
                  <a:srgbClr val="FFFFFF"/>
                </a:solidFill>
                <a:latin typeface="+mj-lt"/>
                <a:ea typeface="+mj-ea"/>
                <a:cs typeface="+mj-cs"/>
              </a:rPr>
              <a:t>Recommendations</a:t>
            </a:r>
          </a:p>
        </p:txBody>
      </p:sp>
      <p:sp>
        <p:nvSpPr>
          <p:cNvPr id="14" name="Rectangle 13">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Text Placeholder 3">
            <a:extLst>
              <a:ext uri="{FF2B5EF4-FFF2-40B4-BE49-F238E27FC236}">
                <a16:creationId xmlns:a16="http://schemas.microsoft.com/office/drawing/2014/main" id="{A3383330-3BBE-9B0A-9542-F566512BBEA2}"/>
              </a:ext>
            </a:extLst>
          </p:cNvPr>
          <p:cNvGraphicFramePr>
            <a:graphicFrameLocks noGrp="1"/>
          </p:cNvGraphicFramePr>
          <p:nvPr>
            <p:ph idx="1"/>
            <p:extLst>
              <p:ext uri="{D42A27DB-BD31-4B8C-83A1-F6EECF244321}">
                <p14:modId xmlns:p14="http://schemas.microsoft.com/office/powerpoint/2010/main" val="879751243"/>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3727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604A104-8B98-4626-86DF-C36015EE8336}"/>
              </a:ext>
            </a:extLst>
          </p:cNvPr>
          <p:cNvSpPr>
            <a:spLocks noGrp="1"/>
          </p:cNvSpPr>
          <p:nvPr>
            <p:ph type="title"/>
          </p:nvPr>
        </p:nvSpPr>
        <p:spPr>
          <a:xfrm>
            <a:off x="4348952" y="643467"/>
            <a:ext cx="7172487" cy="5054008"/>
          </a:xfrm>
        </p:spPr>
        <p:txBody>
          <a:bodyPr vert="horz" lIns="91440" tIns="45720" rIns="91440" bIns="45720" rtlCol="0" anchor="ctr">
            <a:normAutofit/>
          </a:bodyPr>
          <a:lstStyle/>
          <a:p>
            <a:r>
              <a:rPr lang="en-US" sz="6600" b="1" dirty="0">
                <a:solidFill>
                  <a:schemeClr val="tx2"/>
                </a:solidFill>
              </a:rPr>
              <a:t>THANK YOU!</a:t>
            </a:r>
          </a:p>
        </p:txBody>
      </p:sp>
      <p:sp>
        <p:nvSpPr>
          <p:cNvPr id="5" name="Text Placeholder 4">
            <a:extLst>
              <a:ext uri="{FF2B5EF4-FFF2-40B4-BE49-F238E27FC236}">
                <a16:creationId xmlns:a16="http://schemas.microsoft.com/office/drawing/2014/main" id="{BDD99783-4893-4211-BA8C-B48F33733239}"/>
              </a:ext>
            </a:extLst>
          </p:cNvPr>
          <p:cNvSpPr>
            <a:spLocks noGrp="1"/>
          </p:cNvSpPr>
          <p:nvPr>
            <p:ph type="body" idx="1"/>
          </p:nvPr>
        </p:nvSpPr>
        <p:spPr>
          <a:xfrm>
            <a:off x="423299" y="643467"/>
            <a:ext cx="3311856" cy="5054008"/>
          </a:xfrm>
        </p:spPr>
        <p:txBody>
          <a:bodyPr vert="horz" lIns="91440" tIns="45720" rIns="91440" bIns="45720" rtlCol="0" anchor="ctr">
            <a:normAutofit/>
          </a:bodyPr>
          <a:lstStyle/>
          <a:p>
            <a:pPr algn="r"/>
            <a:endParaRPr lang="en-US" dirty="0">
              <a:solidFill>
                <a:schemeClr val="tx1"/>
              </a:solidFill>
            </a:endParaRPr>
          </a:p>
          <a:p>
            <a:pPr algn="r"/>
            <a:r>
              <a:rPr lang="en-US" dirty="0">
                <a:solidFill>
                  <a:schemeClr val="tx1"/>
                </a:solidFill>
              </a:rPr>
              <a:t>Valerie Poppe</a:t>
            </a:r>
          </a:p>
          <a:p>
            <a:pPr algn="r"/>
            <a:r>
              <a:rPr lang="en-US" dirty="0">
                <a:solidFill>
                  <a:schemeClr val="tx1"/>
                </a:solidFill>
              </a:rPr>
              <a:t>Roma and </a:t>
            </a:r>
            <a:r>
              <a:rPr lang="en-US" dirty="0" err="1">
                <a:solidFill>
                  <a:schemeClr val="tx1"/>
                </a:solidFill>
              </a:rPr>
              <a:t>Travellers</a:t>
            </a:r>
            <a:r>
              <a:rPr lang="en-US" dirty="0">
                <a:solidFill>
                  <a:schemeClr val="tx1"/>
                </a:solidFill>
              </a:rPr>
              <a:t> Team</a:t>
            </a:r>
          </a:p>
          <a:p>
            <a:pPr algn="r"/>
            <a:r>
              <a:rPr lang="en-US" dirty="0">
                <a:solidFill>
                  <a:schemeClr val="tx1"/>
                </a:solidFill>
              </a:rPr>
              <a:t>Contact: </a:t>
            </a:r>
            <a:r>
              <a:rPr lang="en-US" sz="1800" dirty="0">
                <a:solidFill>
                  <a:schemeClr val="tx1"/>
                </a:solidFill>
                <a:hlinkClick r:id="rId2"/>
              </a:rPr>
              <a:t>valerie.poppe@coe.int</a:t>
            </a:r>
            <a:r>
              <a:rPr lang="en-US" sz="1800" dirty="0">
                <a:solidFill>
                  <a:schemeClr val="tx1"/>
                </a:solidFill>
              </a:rPr>
              <a:t> </a:t>
            </a:r>
          </a:p>
        </p:txBody>
      </p:sp>
      <p:cxnSp>
        <p:nvCxnSpPr>
          <p:cNvPr id="33" name="Straight Connector 32">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A05250E5-90D0-4E41-B9BD-FF661DE54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498727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201</TotalTime>
  <Words>503</Words>
  <Application>Microsoft Office PowerPoint</Application>
  <PresentationFormat>Widescreen</PresentationFormat>
  <Paragraphs>34</Paragraphs>
  <Slides>9</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9</vt:i4>
      </vt:variant>
    </vt:vector>
  </HeadingPairs>
  <TitlesOfParts>
    <vt:vector size="15" baseType="lpstr">
      <vt:lpstr>Arial</vt:lpstr>
      <vt:lpstr>Calibri</vt:lpstr>
      <vt:lpstr>Calibri Light</vt:lpstr>
      <vt:lpstr>Tahoma</vt:lpstr>
      <vt:lpstr>Wingdings</vt:lpstr>
      <vt:lpstr>Retrospect</vt:lpstr>
      <vt:lpstr>SYNERGY Conference on violence against women and girls  in times of war and displacement</vt:lpstr>
      <vt:lpstr>Antigypsyism Multiple-discrimination</vt:lpstr>
      <vt:lpstr>Lack of ID Statelessness</vt:lpstr>
      <vt:lpstr>Lack of ID Statelessness</vt:lpstr>
      <vt:lpstr>Lack of ID Statelessness</vt:lpstr>
      <vt:lpstr>Lack of ID / Statelessness</vt:lpstr>
      <vt:lpstr>Roma mobilisation</vt:lpstr>
      <vt:lpstr>Recommendations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SYNERGY Conference on violence against women and girls  in times of war and displacement</dc:title>
  <dc:creator>POPPE Valerie</dc:creator>
  <cp:lastModifiedBy>Vibeke Hoem</cp:lastModifiedBy>
  <cp:revision>15</cp:revision>
  <dcterms:created xsi:type="dcterms:W3CDTF">2022-03-25T15:02:05Z</dcterms:created>
  <dcterms:modified xsi:type="dcterms:W3CDTF">2022-04-08T08:09:52Z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11b3e3d-01ff-44be-8e41-bb9a1b879f55_Enabled">
    <vt:lpwstr>true</vt:lpwstr>
  </property>
  <property fmtid="{D5CDD505-2E9C-101B-9397-08002B2CF9AE}" pid="3" name="MSIP_Label_111b3e3d-01ff-44be-8e41-bb9a1b879f55_SetDate">
    <vt:lpwstr>2022-04-08T08:09:38Z</vt:lpwstr>
  </property>
  <property fmtid="{D5CDD505-2E9C-101B-9397-08002B2CF9AE}" pid="4" name="MSIP_Label_111b3e3d-01ff-44be-8e41-bb9a1b879f55_Method">
    <vt:lpwstr>Privileged</vt:lpwstr>
  </property>
  <property fmtid="{D5CDD505-2E9C-101B-9397-08002B2CF9AE}" pid="5" name="MSIP_Label_111b3e3d-01ff-44be-8e41-bb9a1b879f55_Name">
    <vt:lpwstr>111b3e3d-01ff-44be-8e41-bb9a1b879f55</vt:lpwstr>
  </property>
  <property fmtid="{D5CDD505-2E9C-101B-9397-08002B2CF9AE}" pid="6" name="MSIP_Label_111b3e3d-01ff-44be-8e41-bb9a1b879f55_SiteId">
    <vt:lpwstr>a9b13882-99a6-4b28-9368-b64c69bf0256</vt:lpwstr>
  </property>
  <property fmtid="{D5CDD505-2E9C-101B-9397-08002B2CF9AE}" pid="7" name="MSIP_Label_111b3e3d-01ff-44be-8e41-bb9a1b879f55_ActionId">
    <vt:lpwstr>1d521223-d158-4edf-999a-e39ce622518a</vt:lpwstr>
  </property>
  <property fmtid="{D5CDD505-2E9C-101B-9397-08002B2CF9AE}" pid="8" name="MSIP_Label_111b3e3d-01ff-44be-8e41-bb9a1b879f55_ContentBits">
    <vt:lpwstr>0</vt:lpwstr>
  </property>
</Properties>
</file>