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4"/>
  </p:notesMasterIdLst>
  <p:sldIdLst>
    <p:sldId id="256" r:id="rId3"/>
    <p:sldId id="281" r:id="rId4"/>
    <p:sldId id="258" r:id="rId5"/>
    <p:sldId id="262" r:id="rId6"/>
    <p:sldId id="280" r:id="rId7"/>
    <p:sldId id="259" r:id="rId8"/>
    <p:sldId id="283" r:id="rId9"/>
    <p:sldId id="285" r:id="rId10"/>
    <p:sldId id="286" r:id="rId11"/>
    <p:sldId id="260" r:id="rId12"/>
    <p:sldId id="282" r:id="rId13"/>
  </p:sldIdLst>
  <p:sldSz cx="9144000" cy="6858000" type="screen4x3"/>
  <p:notesSz cx="6819900" cy="9918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5290" cy="4959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2" y="0"/>
            <a:ext cx="2955290" cy="4959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4"/>
            <a:ext cx="2955290" cy="4959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72870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8: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chemeClr val="dk1"/>
              </a:buClr>
              <a:buSzPts val="1100"/>
              <a:buFont typeface="Arial"/>
              <a:buNone/>
            </a:pPr>
            <a:endParaRPr dirty="0"/>
          </a:p>
        </p:txBody>
      </p:sp>
      <p:sp>
        <p:nvSpPr>
          <p:cNvPr id="138" name="Google Shape;138;p4: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chemeClr val="dk1"/>
              </a:buClr>
              <a:buSzPts val="1100"/>
              <a:buFont typeface="Arial"/>
              <a:buNone/>
            </a:pPr>
            <a:endParaRPr dirty="0"/>
          </a:p>
        </p:txBody>
      </p:sp>
      <p:sp>
        <p:nvSpPr>
          <p:cNvPr id="138" name="Google Shape;138;p4: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30895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chemeClr val="dk1"/>
              </a:buClr>
              <a:buSzPts val="1100"/>
              <a:buFont typeface="Arial"/>
              <a:buNone/>
            </a:pPr>
            <a:endParaRPr dirty="0"/>
          </a:p>
        </p:txBody>
      </p:sp>
      <p:sp>
        <p:nvSpPr>
          <p:cNvPr id="138" name="Google Shape;138;p4: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1699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chemeClr val="dk1"/>
              </a:buClr>
              <a:buSzPts val="1100"/>
              <a:buFont typeface="Arial"/>
              <a:buNone/>
            </a:pPr>
            <a:endParaRPr dirty="0"/>
          </a:p>
        </p:txBody>
      </p:sp>
      <p:sp>
        <p:nvSpPr>
          <p:cNvPr id="138" name="Google Shape;138;p4: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2620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2c8dfd9d8_0_2:notes"/>
          <p:cNvSpPr>
            <a:spLocks noGrp="1" noRot="1" noChangeAspect="1"/>
          </p:cNvSpPr>
          <p:nvPr>
            <p:ph type="sldImg" idx="2"/>
          </p:nvPr>
        </p:nvSpPr>
        <p:spPr>
          <a:xfrm>
            <a:off x="9302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2c8dfd9d8_0_2: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62c8dfd9d8_0_2: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rot="10800000" flipH="1">
            <a:off x="5410200" y="3897010"/>
            <a:ext cx="3733801" cy="192024"/>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rot="10800000" flipH="1">
            <a:off x="5410200" y="4115167"/>
            <a:ext cx="3733801"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rot="10800000" flipH="1">
            <a:off x="5410200" y="4199572"/>
            <a:ext cx="1965960"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6" name="Google Shape;36;p2"/>
          <p:cNvSpPr/>
          <p:nvPr/>
        </p:nvSpPr>
        <p:spPr>
          <a:xfrm>
            <a:off x="1" y="3649662"/>
            <a:ext cx="9144000" cy="244170"/>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7" name="Google Shape;37;p2"/>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8" name="Google Shape;38;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0" name="Google Shape;40;p2"/>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no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a:endParaRPr/>
          </a:p>
        </p:txBody>
      </p:sp>
      <p:sp>
        <p:nvSpPr>
          <p:cNvPr id="42" name="Google Shape;42;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chemeClr val="lt1"/>
                </a:solidFill>
                <a:latin typeface="Georgia"/>
                <a:ea typeface="Georgia"/>
                <a:cs typeface="Georgia"/>
                <a:sym typeface="Georgia"/>
              </a:defRPr>
            </a:lvl1pPr>
            <a:lvl2pPr marL="0" lvl="1" indent="0" algn="r">
              <a:spcBef>
                <a:spcPts val="0"/>
              </a:spcBef>
              <a:buNone/>
              <a:defRPr sz="1800" b="0" i="0" u="none" strike="noStrike" cap="none">
                <a:solidFill>
                  <a:schemeClr val="lt1"/>
                </a:solidFill>
                <a:latin typeface="Georgia"/>
                <a:ea typeface="Georgia"/>
                <a:cs typeface="Georgia"/>
                <a:sym typeface="Georgia"/>
              </a:defRPr>
            </a:lvl2pPr>
            <a:lvl3pPr marL="0" lvl="2" indent="0" algn="r">
              <a:spcBef>
                <a:spcPts val="0"/>
              </a:spcBef>
              <a:buNone/>
              <a:defRPr sz="1800" b="0" i="0" u="none" strike="noStrike" cap="none">
                <a:solidFill>
                  <a:schemeClr val="lt1"/>
                </a:solidFill>
                <a:latin typeface="Georgia"/>
                <a:ea typeface="Georgia"/>
                <a:cs typeface="Georgia"/>
                <a:sym typeface="Georgia"/>
              </a:defRPr>
            </a:lvl3pPr>
            <a:lvl4pPr marL="0" lvl="3" indent="0" algn="r">
              <a:spcBef>
                <a:spcPts val="0"/>
              </a:spcBef>
              <a:buNone/>
              <a:defRPr sz="1800" b="0" i="0" u="none" strike="noStrike" cap="none">
                <a:solidFill>
                  <a:schemeClr val="lt1"/>
                </a:solidFill>
                <a:latin typeface="Georgia"/>
                <a:ea typeface="Georgia"/>
                <a:cs typeface="Georgia"/>
                <a:sym typeface="Georgia"/>
              </a:defRPr>
            </a:lvl4pPr>
            <a:lvl5pPr marL="0" lvl="4" indent="0" algn="r">
              <a:spcBef>
                <a:spcPts val="0"/>
              </a:spcBef>
              <a:buNone/>
              <a:defRPr sz="1800" b="0" i="0" u="none" strike="noStrike" cap="none">
                <a:solidFill>
                  <a:schemeClr val="lt1"/>
                </a:solidFill>
                <a:latin typeface="Georgia"/>
                <a:ea typeface="Georgia"/>
                <a:cs typeface="Georgia"/>
                <a:sym typeface="Georgia"/>
              </a:defRPr>
            </a:lvl5pPr>
            <a:lvl6pPr marL="0" lvl="5" indent="0" algn="r">
              <a:spcBef>
                <a:spcPts val="0"/>
              </a:spcBef>
              <a:buNone/>
              <a:defRPr sz="1800" b="0" i="0" u="none" strike="noStrike" cap="none">
                <a:solidFill>
                  <a:schemeClr val="lt1"/>
                </a:solidFill>
                <a:latin typeface="Georgia"/>
                <a:ea typeface="Georgia"/>
                <a:cs typeface="Georgia"/>
                <a:sym typeface="Georgia"/>
              </a:defRPr>
            </a:lvl6pPr>
            <a:lvl7pPr marL="0" lvl="6" indent="0" algn="r">
              <a:spcBef>
                <a:spcPts val="0"/>
              </a:spcBef>
              <a:buNone/>
              <a:defRPr sz="1800" b="0" i="0" u="none" strike="noStrike" cap="none">
                <a:solidFill>
                  <a:schemeClr val="lt1"/>
                </a:solidFill>
                <a:latin typeface="Georgia"/>
                <a:ea typeface="Georgia"/>
                <a:cs typeface="Georgia"/>
                <a:sym typeface="Georgia"/>
              </a:defRPr>
            </a:lvl7pPr>
            <a:lvl8pPr marL="0" lvl="7" indent="0" algn="r">
              <a:spcBef>
                <a:spcPts val="0"/>
              </a:spcBef>
              <a:buNone/>
              <a:defRPr sz="1800" b="0" i="0" u="none" strike="noStrike" cap="none">
                <a:solidFill>
                  <a:schemeClr val="lt1"/>
                </a:solidFill>
                <a:latin typeface="Georgia"/>
                <a:ea typeface="Georgia"/>
                <a:cs typeface="Georgia"/>
                <a:sym typeface="Georgia"/>
              </a:defRPr>
            </a:lvl8pPr>
            <a:lvl9pPr marL="0" lvl="8" indent="0" algn="r">
              <a:spcBef>
                <a:spcPts val="0"/>
              </a:spcBef>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5" name="Google Shape;105;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300"/>
              <a:buFont typeface="Trebuchet MS"/>
              <a:buNone/>
              <a:defRPr sz="43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SzPts val="2100"/>
              <a:buNone/>
              <a:defRPr sz="2100" b="0">
                <a:solidFill>
                  <a:schemeClr val="dk2"/>
                </a:solidFill>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4" name="Google Shape;54;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457200" y="2249424"/>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0" name="Google Shape;60;p5"/>
          <p:cNvSpPr txBox="1">
            <a:spLocks noGrp="1"/>
          </p:cNvSpPr>
          <p:nvPr>
            <p:ph type="body" idx="2"/>
          </p:nvPr>
        </p:nvSpPr>
        <p:spPr>
          <a:xfrm>
            <a:off x="4648200" y="2249424"/>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1" name="Google Shape;61;p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Trebuchet MS"/>
              <a:buNone/>
              <a:defRPr sz="4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
          <p:cNvSpPr txBox="1">
            <a:spLocks noGrp="1"/>
          </p:cNvSpPr>
          <p:nvPr>
            <p:ph type="body" idx="1"/>
          </p:nvPr>
        </p:nvSpPr>
        <p:spPr>
          <a:xfrm>
            <a:off x="381000" y="2244970"/>
            <a:ext cx="4041648" cy="457200"/>
          </a:xfrm>
          <a:prstGeom prst="rect">
            <a:avLst/>
          </a:prstGeom>
          <a:solidFill>
            <a:srgbClr val="FF7C28">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7" name="Google Shape;67;p6"/>
          <p:cNvSpPr txBox="1">
            <a:spLocks noGrp="1"/>
          </p:cNvSpPr>
          <p:nvPr>
            <p:ph type="body" idx="2"/>
          </p:nvPr>
        </p:nvSpPr>
        <p:spPr>
          <a:xfrm>
            <a:off x="4721225" y="2244970"/>
            <a:ext cx="4041775" cy="457200"/>
          </a:xfrm>
          <a:prstGeom prst="rect">
            <a:avLst/>
          </a:prstGeom>
          <a:solidFill>
            <a:srgbClr val="FF7C28">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8" name="Google Shape;68;p6"/>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9" name="Google Shape;69;p6"/>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0" name="Google Shape;70;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7"/>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noAutofit/>
          </a:bodyPr>
          <a:lstStyle>
            <a:lvl1pPr lvl="0" algn="ctr">
              <a:spcBef>
                <a:spcPts val="0"/>
              </a:spcBef>
              <a:spcAft>
                <a:spcPts val="0"/>
              </a:spcAft>
              <a:buClr>
                <a:schemeClr val="dk2"/>
              </a:buClr>
              <a:buSzPts val="2000"/>
              <a:buFont typeface="Trebuchet M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txBody>
          <a:bodyPr spcFirstLastPara="1" wrap="square" lIns="91425" tIns="45700" rIns="91425" bIns="45700" anchor="t" anchorCtr="0">
            <a:noAutofit/>
          </a:bodyPr>
          <a:lstStyle>
            <a:lvl1pPr marR="0" lvl="0" algn="l" rtl="0">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Google Shape;92;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noAutofit/>
          </a:bodyPr>
          <a:lstStyle>
            <a:lvl1pPr marL="457200" lvl="0" indent="-228600" algn="l">
              <a:lnSpc>
                <a:spcPct val="100000"/>
              </a:lnSpc>
              <a:spcBef>
                <a:spcPts val="0"/>
              </a:spcBef>
              <a:spcAft>
                <a:spcPts val="0"/>
              </a:spcAft>
              <a:buSzPts val="1300"/>
              <a:buFont typeface="Georgia"/>
              <a:buNone/>
              <a:defRPr sz="1300"/>
            </a:lvl1pPr>
            <a:lvl2pPr marL="914400" lvl="1" indent="-228600" algn="l">
              <a:spcBef>
                <a:spcPts val="300"/>
              </a:spcBef>
              <a:spcAft>
                <a:spcPts val="0"/>
              </a:spcAft>
              <a:buSzPts val="1200"/>
              <a:buFont typeface="Georgia"/>
              <a:buNone/>
              <a:defRPr sz="1200"/>
            </a:lvl2pPr>
            <a:lvl3pPr marL="1371600" lvl="2" indent="-228600" algn="l">
              <a:spcBef>
                <a:spcPts val="300"/>
              </a:spcBef>
              <a:spcAft>
                <a:spcPts val="0"/>
              </a:spcAft>
              <a:buSzPts val="1000"/>
              <a:buFont typeface="Georgia"/>
              <a:buNone/>
              <a:defRPr sz="1000"/>
            </a:lvl3pPr>
            <a:lvl4pPr marL="1828800" lvl="3" indent="-228600" algn="l">
              <a:spcBef>
                <a:spcPts val="300"/>
              </a:spcBef>
              <a:spcAft>
                <a:spcPts val="0"/>
              </a:spcAft>
              <a:buSzPts val="900"/>
              <a:buFont typeface="Georgia"/>
              <a:buNone/>
              <a:defRPr sz="900"/>
            </a:lvl4pPr>
            <a:lvl5pPr marL="2286000" lvl="4" indent="-228600" algn="l">
              <a:spcBef>
                <a:spcPts val="300"/>
              </a:spcBef>
              <a:spcAft>
                <a:spcPts val="0"/>
              </a:spcAft>
              <a:buSzPts val="900"/>
              <a:buFont typeface="Georgia"/>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3" name="Google Shape;93;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9" name="Google Shape;99;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12"/>
            <a:ext cx="3733801" cy="18003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12"/>
            <a:ext cx="3733801" cy="18003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mailto:francesca.montagna@coe.int" TargetMode="External"/><Relationship Id="rId2" Type="http://schemas.openxmlformats.org/officeDocument/2006/relationships/hyperlink" Target="http://www.coe.int/web/istanbul-convention" TargetMode="Externa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3"/>
          <p:cNvSpPr txBox="1">
            <a:spLocks noGrp="1"/>
          </p:cNvSpPr>
          <p:nvPr>
            <p:ph type="ctrTitle"/>
          </p:nvPr>
        </p:nvSpPr>
        <p:spPr>
          <a:xfrm>
            <a:off x="1164377" y="1052736"/>
            <a:ext cx="7162056" cy="2465379"/>
          </a:xfrm>
          <a:prstGeom prst="rect">
            <a:avLst/>
          </a:prstGeom>
          <a:noFill/>
          <a:ln>
            <a:noFill/>
          </a:ln>
        </p:spPr>
        <p:txBody>
          <a:bodyPr spcFirstLastPara="1" wrap="square" lIns="91425" tIns="45700" rIns="91425" bIns="45700" anchor="b" anchorCtr="0">
            <a:noAutofit/>
          </a:bodyPr>
          <a:lstStyle/>
          <a:p>
            <a:pPr lvl="0" algn="ctr">
              <a:buSzPts val="3959"/>
            </a:pPr>
            <a:br>
              <a:rPr lang="it-IT" sz="3200" dirty="0"/>
            </a:br>
            <a:endParaRPr sz="3200" dirty="0"/>
          </a:p>
        </p:txBody>
      </p:sp>
      <p:sp useBgFill="1">
        <p:nvSpPr>
          <p:cNvPr id="113" name="Google Shape;113;p13"/>
          <p:cNvSpPr txBox="1">
            <a:spLocks noGrp="1"/>
          </p:cNvSpPr>
          <p:nvPr>
            <p:ph type="subTitle" idx="1"/>
          </p:nvPr>
        </p:nvSpPr>
        <p:spPr>
          <a:xfrm>
            <a:off x="195792" y="3981940"/>
            <a:ext cx="6406486" cy="1132501"/>
          </a:xfrm>
          <a:prstGeom prst="rect">
            <a:avLst/>
          </a:prstGeom>
          <a:ln>
            <a:noFill/>
          </a:ln>
        </p:spPr>
        <p:txBody>
          <a:bodyPr spcFirstLastPara="1" wrap="square" lIns="91425" tIns="45700" rIns="91425" bIns="45700" anchor="t" anchorCtr="0">
            <a:noAutofit/>
          </a:bodyPr>
          <a:lstStyle/>
          <a:p>
            <a:pPr marL="990600" lvl="2" indent="0" algn="l">
              <a:spcBef>
                <a:spcPts val="0"/>
              </a:spcBef>
              <a:buClr>
                <a:schemeClr val="dk2"/>
              </a:buClr>
            </a:pPr>
            <a:r>
              <a:rPr lang="en-US" b="1" dirty="0">
                <a:latin typeface="Trebuchet MS"/>
                <a:sym typeface="Trebuchet MS"/>
              </a:rPr>
              <a:t>Protecting migrant, asylum-seeking and refugee women from violence – Promising Practices</a:t>
            </a:r>
          </a:p>
        </p:txBody>
      </p:sp>
      <p:pic>
        <p:nvPicPr>
          <p:cNvPr id="114" name="Google Shape;114;p13"/>
          <p:cNvPicPr preferRelativeResize="0"/>
          <p:nvPr/>
        </p:nvPicPr>
        <p:blipFill rotWithShape="1">
          <a:blip r:embed="rId3">
            <a:alphaModFix amt="70000"/>
          </a:blip>
          <a:srcRect/>
          <a:stretch/>
        </p:blipFill>
        <p:spPr>
          <a:xfrm>
            <a:off x="145108" y="5805264"/>
            <a:ext cx="1223424" cy="1003207"/>
          </a:xfrm>
          <a:prstGeom prst="rect">
            <a:avLst/>
          </a:prstGeom>
          <a:noFill/>
          <a:ln>
            <a:noFill/>
          </a:ln>
        </p:spPr>
      </p:pic>
      <p:sp>
        <p:nvSpPr>
          <p:cNvPr id="3" name="TextBox 2">
            <a:extLst>
              <a:ext uri="{FF2B5EF4-FFF2-40B4-BE49-F238E27FC236}">
                <a16:creationId xmlns:a16="http://schemas.microsoft.com/office/drawing/2014/main" id="{9D99CBBE-D3B7-4922-8C28-E0700C8A5C76}"/>
              </a:ext>
            </a:extLst>
          </p:cNvPr>
          <p:cNvSpPr txBox="1"/>
          <p:nvPr/>
        </p:nvSpPr>
        <p:spPr>
          <a:xfrm>
            <a:off x="2634711" y="5201433"/>
            <a:ext cx="2803915" cy="1600438"/>
          </a:xfrm>
          <a:prstGeom prst="rect">
            <a:avLst/>
          </a:prstGeom>
          <a:noFill/>
        </p:spPr>
        <p:txBody>
          <a:bodyPr wrap="square" rtlCol="0">
            <a:spAutoFit/>
          </a:bodyPr>
          <a:lstStyle/>
          <a:p>
            <a:endParaRPr lang="fr-FR" i="1" dirty="0">
              <a:solidFill>
                <a:srgbClr val="0070C0"/>
              </a:solidFill>
            </a:endParaRPr>
          </a:p>
          <a:p>
            <a:endParaRPr lang="fr-FR" i="1" dirty="0">
              <a:solidFill>
                <a:srgbClr val="0070C0"/>
              </a:solidFill>
            </a:endParaRPr>
          </a:p>
          <a:p>
            <a:r>
              <a:rPr lang="fr-FR" i="1" dirty="0">
                <a:solidFill>
                  <a:srgbClr val="0070C0"/>
                </a:solidFill>
              </a:rPr>
              <a:t>Francesca Montagna</a:t>
            </a:r>
          </a:p>
          <a:p>
            <a:r>
              <a:rPr lang="en-US" i="1" dirty="0">
                <a:solidFill>
                  <a:srgbClr val="0070C0"/>
                </a:solidFill>
              </a:rPr>
              <a:t>Violence against Women Division</a:t>
            </a:r>
          </a:p>
          <a:p>
            <a:r>
              <a:rPr lang="en-US" i="1" dirty="0">
                <a:solidFill>
                  <a:srgbClr val="0070C0"/>
                </a:solidFill>
              </a:rPr>
              <a:t>Directorate General of Democracy</a:t>
            </a:r>
          </a:p>
        </p:txBody>
      </p:sp>
      <p:pic>
        <p:nvPicPr>
          <p:cNvPr id="2" name="Image 1">
            <a:extLst>
              <a:ext uri="{FF2B5EF4-FFF2-40B4-BE49-F238E27FC236}">
                <a16:creationId xmlns:a16="http://schemas.microsoft.com/office/drawing/2014/main" id="{B4348045-3B79-44A4-8B91-899F567C5B92}"/>
              </a:ext>
            </a:extLst>
          </p:cNvPr>
          <p:cNvPicPr>
            <a:picLocks noChangeAspect="1"/>
          </p:cNvPicPr>
          <p:nvPr/>
        </p:nvPicPr>
        <p:blipFill>
          <a:blip r:embed="rId4"/>
          <a:stretch>
            <a:fillRect/>
          </a:stretch>
        </p:blipFill>
        <p:spPr>
          <a:xfrm>
            <a:off x="340962" y="325463"/>
            <a:ext cx="8446577" cy="3192651"/>
          </a:xfrm>
          <a:prstGeom prst="rect">
            <a:avLst/>
          </a:prstGeom>
        </p:spPr>
      </p:pic>
      <p:pic>
        <p:nvPicPr>
          <p:cNvPr id="8" name="Picture 6" descr="C:\Users\varfi-boehrer\Pictures\Photo Rome Conference news.jpg">
            <a:extLst>
              <a:ext uri="{FF2B5EF4-FFF2-40B4-BE49-F238E27FC236}">
                <a16:creationId xmlns:a16="http://schemas.microsoft.com/office/drawing/2014/main" id="{DF978915-0947-4E39-BC65-D275168BC146}"/>
              </a:ext>
            </a:extLst>
          </p:cNvPr>
          <p:cNvPicPr>
            <a:picLocks noChangeAspect="1" noChangeArrowheads="1"/>
          </p:cNvPicPr>
          <p:nvPr/>
        </p:nvPicPr>
        <p:blipFill>
          <a:blip r:embed="rId5"/>
          <a:srcRect/>
          <a:stretch>
            <a:fillRect/>
          </a:stretch>
        </p:blipFill>
        <p:spPr bwMode="auto">
          <a:xfrm>
            <a:off x="7273602" y="4742481"/>
            <a:ext cx="1744489" cy="2065990"/>
          </a:xfrm>
          <a:prstGeom prst="rect">
            <a:avLst/>
          </a:prstGeom>
          <a:solidFill>
            <a:schemeClr val="bg1">
              <a:lumMod val="85000"/>
            </a:schemeClr>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51" name="Google Shape;151;p17"/>
          <p:cNvPicPr preferRelativeResize="0"/>
          <p:nvPr/>
        </p:nvPicPr>
        <p:blipFill rotWithShape="1">
          <a:blip r:embed="rId3">
            <a:alphaModFix/>
          </a:blip>
          <a:srcRect/>
          <a:stretch/>
        </p:blipFill>
        <p:spPr>
          <a:xfrm>
            <a:off x="8232835" y="6061095"/>
            <a:ext cx="752946" cy="617416"/>
          </a:xfrm>
          <a:prstGeom prst="rect">
            <a:avLst/>
          </a:prstGeom>
          <a:noFill/>
          <a:ln>
            <a:noFill/>
          </a:ln>
        </p:spPr>
      </p:pic>
      <p:sp>
        <p:nvSpPr>
          <p:cNvPr id="6" name="Titre 5">
            <a:extLst>
              <a:ext uri="{FF2B5EF4-FFF2-40B4-BE49-F238E27FC236}">
                <a16:creationId xmlns:a16="http://schemas.microsoft.com/office/drawing/2014/main" id="{9C536062-17C8-43B9-9164-DBD3E9C60243}"/>
              </a:ext>
            </a:extLst>
          </p:cNvPr>
          <p:cNvSpPr>
            <a:spLocks noGrp="1"/>
          </p:cNvSpPr>
          <p:nvPr>
            <p:ph type="title"/>
          </p:nvPr>
        </p:nvSpPr>
        <p:spPr>
          <a:xfrm>
            <a:off x="534692" y="1143000"/>
            <a:ext cx="8229600" cy="1066800"/>
          </a:xfrm>
          <a:noFill/>
        </p:spPr>
        <p:txBody>
          <a:bodyPr/>
          <a:lstStyle/>
          <a:p>
            <a:pPr algn="ctr"/>
            <a:r>
              <a:rPr lang="fr-FR" sz="3600" b="1" dirty="0" err="1">
                <a:solidFill>
                  <a:srgbClr val="BA5116"/>
                </a:solidFill>
              </a:rPr>
              <a:t>Mid-Term</a:t>
            </a:r>
            <a:r>
              <a:rPr lang="fr-FR" sz="3600" b="1" dirty="0">
                <a:solidFill>
                  <a:srgbClr val="BA5116"/>
                </a:solidFill>
              </a:rPr>
              <a:t> Horizontal </a:t>
            </a:r>
            <a:r>
              <a:rPr lang="fr-FR" sz="3600" b="1" dirty="0" err="1">
                <a:solidFill>
                  <a:srgbClr val="BA5116"/>
                </a:solidFill>
              </a:rPr>
              <a:t>Review</a:t>
            </a:r>
            <a:r>
              <a:rPr lang="fr-FR" sz="3600" b="1" dirty="0">
                <a:solidFill>
                  <a:srgbClr val="BA5116"/>
                </a:solidFill>
              </a:rPr>
              <a:t> (2021)</a:t>
            </a:r>
            <a:endParaRPr lang="en-GB" sz="3600" b="1" dirty="0">
              <a:solidFill>
                <a:srgbClr val="BA5116"/>
              </a:solidFill>
            </a:endParaRPr>
          </a:p>
        </p:txBody>
      </p:sp>
      <p:sp>
        <p:nvSpPr>
          <p:cNvPr id="8" name="Espace réservé du texte 7">
            <a:extLst>
              <a:ext uri="{FF2B5EF4-FFF2-40B4-BE49-F238E27FC236}">
                <a16:creationId xmlns:a16="http://schemas.microsoft.com/office/drawing/2014/main" id="{DFB9B3D1-442B-4158-B2DE-2F78ABA748D2}"/>
              </a:ext>
            </a:extLst>
          </p:cNvPr>
          <p:cNvSpPr>
            <a:spLocks noGrp="1"/>
          </p:cNvSpPr>
          <p:nvPr>
            <p:ph type="body" idx="1"/>
          </p:nvPr>
        </p:nvSpPr>
        <p:spPr>
          <a:xfrm>
            <a:off x="534692" y="2417211"/>
            <a:ext cx="3397149" cy="2852214"/>
          </a:xfrm>
        </p:spPr>
        <p:txBody>
          <a:bodyPr/>
          <a:lstStyle/>
          <a:p>
            <a:pPr marL="101600" indent="0">
              <a:buNone/>
            </a:pPr>
            <a:endParaRPr lang="en-GB" dirty="0"/>
          </a:p>
        </p:txBody>
      </p:sp>
      <p:sp>
        <p:nvSpPr>
          <p:cNvPr id="10" name="Espace réservé du texte 9">
            <a:extLst>
              <a:ext uri="{FF2B5EF4-FFF2-40B4-BE49-F238E27FC236}">
                <a16:creationId xmlns:a16="http://schemas.microsoft.com/office/drawing/2014/main" id="{19F7A9B9-19B1-4678-A46D-A2260BD51E81}"/>
              </a:ext>
            </a:extLst>
          </p:cNvPr>
          <p:cNvSpPr>
            <a:spLocks noGrp="1"/>
          </p:cNvSpPr>
          <p:nvPr>
            <p:ph type="body" idx="2"/>
          </p:nvPr>
        </p:nvSpPr>
        <p:spPr>
          <a:xfrm>
            <a:off x="3931841" y="2209800"/>
            <a:ext cx="4754959" cy="4565588"/>
          </a:xfrm>
        </p:spPr>
        <p:txBody>
          <a:bodyPr/>
          <a:lstStyle/>
          <a:p>
            <a:pPr algn="just">
              <a:buClrTx/>
              <a:buFont typeface="Wingdings" panose="05000000000000000000" pitchFamily="2" charset="2"/>
              <a:buChar char="Ø"/>
            </a:pPr>
            <a:r>
              <a:rPr lang="en-GB" sz="1800" dirty="0">
                <a:latin typeface="+mj-lt"/>
                <a:cs typeface="Arial"/>
              </a:rPr>
              <a:t>The publication Mid-Term Horizontal Review provides a panoramic view of the implementation of the convention in 17 State Parties evaluated as of December 2020.</a:t>
            </a:r>
          </a:p>
          <a:p>
            <a:pPr marL="101600" indent="0" algn="just">
              <a:buClrTx/>
              <a:buNone/>
            </a:pPr>
            <a:endParaRPr lang="en-GB" sz="1800" dirty="0">
              <a:latin typeface="+mj-lt"/>
              <a:cs typeface="Arial"/>
            </a:endParaRPr>
          </a:p>
          <a:p>
            <a:pPr algn="just">
              <a:buClrTx/>
              <a:buFont typeface="Wingdings" panose="05000000000000000000" pitchFamily="2" charset="2"/>
              <a:buChar char="Ø"/>
            </a:pPr>
            <a:r>
              <a:rPr lang="en-GB" sz="1800" dirty="0">
                <a:latin typeface="+mj-lt"/>
                <a:cs typeface="Arial"/>
              </a:rPr>
              <a:t>It analyses such implementation Article by Article of the Convention, helpfully breaking it down by themes.</a:t>
            </a:r>
          </a:p>
          <a:p>
            <a:pPr marL="101600" indent="0" algn="just">
              <a:buClrTx/>
              <a:buNone/>
            </a:pPr>
            <a:endParaRPr lang="it-IT" sz="1800" dirty="0">
              <a:latin typeface="+mj-lt"/>
              <a:cs typeface="Arial"/>
            </a:endParaRPr>
          </a:p>
          <a:p>
            <a:pPr algn="just">
              <a:buClrTx/>
              <a:buFont typeface="Wingdings" panose="05000000000000000000" pitchFamily="2" charset="2"/>
              <a:buChar char="Ø"/>
            </a:pPr>
            <a:r>
              <a:rPr lang="en-GB" sz="1800" dirty="0">
                <a:latin typeface="+mj-lt"/>
                <a:cs typeface="Arial"/>
              </a:rPr>
              <a:t>It identifies both the challenges, promising practices, as well as the guidance provided by GREVIO. </a:t>
            </a:r>
            <a:endParaRPr lang="it-IT"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101600" indent="0" algn="just">
              <a:buNone/>
            </a:pPr>
            <a:endParaRPr lang="it-IT" sz="17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Image 11">
            <a:extLst>
              <a:ext uri="{FF2B5EF4-FFF2-40B4-BE49-F238E27FC236}">
                <a16:creationId xmlns:a16="http://schemas.microsoft.com/office/drawing/2014/main" id="{BF4F3DAC-FD3B-4394-8F7F-B66D461BBB42}"/>
              </a:ext>
            </a:extLst>
          </p:cNvPr>
          <p:cNvPicPr>
            <a:picLocks noChangeAspect="1"/>
          </p:cNvPicPr>
          <p:nvPr/>
        </p:nvPicPr>
        <p:blipFill>
          <a:blip r:embed="rId4"/>
          <a:stretch>
            <a:fillRect/>
          </a:stretch>
        </p:blipFill>
        <p:spPr>
          <a:xfrm>
            <a:off x="534692" y="2209800"/>
            <a:ext cx="3397149" cy="41600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4C75D94-9F19-4BDD-985F-9F068C4F4B91}"/>
              </a:ext>
            </a:extLst>
          </p:cNvPr>
          <p:cNvSpPr>
            <a:spLocks noGrp="1"/>
          </p:cNvSpPr>
          <p:nvPr>
            <p:ph type="body" idx="1"/>
          </p:nvPr>
        </p:nvSpPr>
        <p:spPr>
          <a:xfrm>
            <a:off x="457200" y="3873260"/>
            <a:ext cx="8229600" cy="2701276"/>
          </a:xfrm>
        </p:spPr>
        <p:txBody>
          <a:bodyPr/>
          <a:lstStyle/>
          <a:p>
            <a:pPr>
              <a:spcBef>
                <a:spcPct val="0"/>
              </a:spcBef>
            </a:pPr>
            <a:endParaRPr lang="fr-FR" altLang="en-US" sz="1600" dirty="0">
              <a:latin typeface="Times New Roman" panose="02020603050405020304" pitchFamily="18" charset="0"/>
              <a:cs typeface="Times New Roman" panose="02020603050405020304" pitchFamily="18" charset="0"/>
            </a:endParaRPr>
          </a:p>
          <a:p>
            <a:pPr>
              <a:spcBef>
                <a:spcPct val="0"/>
              </a:spcBef>
            </a:pPr>
            <a:br>
              <a:rPr lang="en-GB" altLang="en-US"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a:t>
            </a:r>
          </a:p>
        </p:txBody>
      </p:sp>
      <p:sp>
        <p:nvSpPr>
          <p:cNvPr id="3" name="ZoneTexte 2">
            <a:extLst>
              <a:ext uri="{FF2B5EF4-FFF2-40B4-BE49-F238E27FC236}">
                <a16:creationId xmlns:a16="http://schemas.microsoft.com/office/drawing/2014/main" id="{D1B73D14-A7D3-48C0-8017-AF2D16547873}"/>
              </a:ext>
            </a:extLst>
          </p:cNvPr>
          <p:cNvSpPr txBox="1"/>
          <p:nvPr/>
        </p:nvSpPr>
        <p:spPr>
          <a:xfrm>
            <a:off x="379708" y="841746"/>
            <a:ext cx="4819973" cy="2400657"/>
          </a:xfrm>
          <a:prstGeom prst="rect">
            <a:avLst/>
          </a:prstGeom>
          <a:noFill/>
        </p:spPr>
        <p:txBody>
          <a:bodyPr wrap="square" rtlCol="0">
            <a:spAutoFit/>
          </a:bodyPr>
          <a:lstStyle/>
          <a:p>
            <a:r>
              <a:rPr lang="fr-FR" sz="2400" dirty="0" err="1">
                <a:solidFill>
                  <a:schemeClr val="accent1">
                    <a:lumMod val="75000"/>
                  </a:schemeClr>
                </a:solidFill>
                <a:latin typeface="Times New Roman" panose="02020603050405020304" pitchFamily="18" charset="0"/>
                <a:cs typeface="Times New Roman" panose="02020603050405020304" pitchFamily="18" charset="0"/>
              </a:rPr>
              <a:t>Thank</a:t>
            </a:r>
            <a:r>
              <a:rPr lang="fr-FR" sz="2400" dirty="0">
                <a:solidFill>
                  <a:schemeClr val="accent1">
                    <a:lumMod val="75000"/>
                  </a:schemeClr>
                </a:solidFill>
                <a:latin typeface="Times New Roman" panose="02020603050405020304" pitchFamily="18" charset="0"/>
                <a:cs typeface="Times New Roman" panose="02020603050405020304" pitchFamily="18" charset="0"/>
              </a:rPr>
              <a:t> </a:t>
            </a:r>
            <a:r>
              <a:rPr lang="fr-FR" sz="2400" dirty="0" err="1">
                <a:solidFill>
                  <a:schemeClr val="accent1">
                    <a:lumMod val="75000"/>
                  </a:schemeClr>
                </a:solidFill>
                <a:latin typeface="Times New Roman" panose="02020603050405020304" pitchFamily="18" charset="0"/>
                <a:cs typeface="Times New Roman" panose="02020603050405020304" pitchFamily="18" charset="0"/>
              </a:rPr>
              <a:t>you</a:t>
            </a:r>
            <a:r>
              <a:rPr lang="fr-FR" sz="2400" dirty="0">
                <a:solidFill>
                  <a:schemeClr val="accent1">
                    <a:lumMod val="75000"/>
                  </a:schemeClr>
                </a:solidFill>
                <a:latin typeface="Times New Roman" panose="02020603050405020304" pitchFamily="18" charset="0"/>
                <a:cs typeface="Times New Roman" panose="02020603050405020304" pitchFamily="18" charset="0"/>
              </a:rPr>
              <a:t> for </a:t>
            </a:r>
            <a:r>
              <a:rPr lang="fr-FR" sz="2400" dirty="0" err="1">
                <a:solidFill>
                  <a:schemeClr val="accent1">
                    <a:lumMod val="75000"/>
                  </a:schemeClr>
                </a:solidFill>
                <a:latin typeface="Times New Roman" panose="02020603050405020304" pitchFamily="18" charset="0"/>
                <a:cs typeface="Times New Roman" panose="02020603050405020304" pitchFamily="18" charset="0"/>
              </a:rPr>
              <a:t>your</a:t>
            </a:r>
            <a:r>
              <a:rPr lang="fr-FR" sz="2400" dirty="0">
                <a:solidFill>
                  <a:schemeClr val="accent1">
                    <a:lumMod val="75000"/>
                  </a:schemeClr>
                </a:solidFill>
                <a:latin typeface="Times New Roman" panose="02020603050405020304" pitchFamily="18" charset="0"/>
                <a:cs typeface="Times New Roman" panose="02020603050405020304" pitchFamily="18" charset="0"/>
              </a:rPr>
              <a:t> attention</a:t>
            </a:r>
          </a:p>
          <a:p>
            <a:endParaRPr lang="fr-FR" dirty="0">
              <a:solidFill>
                <a:srgbClr val="25567B"/>
              </a:solidFill>
              <a:latin typeface="Calibri" panose="020F0502020204030204" pitchFamily="34" charset="0"/>
              <a:cs typeface="Arial" panose="020B0604020202020204" pitchFamily="34" charset="0"/>
            </a:endParaRPr>
          </a:p>
          <a:p>
            <a:r>
              <a:rPr lang="fr-FR" dirty="0">
                <a:solidFill>
                  <a:srgbClr val="25567B"/>
                </a:solidFill>
                <a:latin typeface="Calibri" panose="020F0502020204030204" pitchFamily="34" charset="0"/>
                <a:cs typeface="Arial" panose="020B0604020202020204" pitchFamily="34" charset="0"/>
              </a:rPr>
              <a:t>Francesca Montagna</a:t>
            </a:r>
            <a:br>
              <a:rPr lang="fr-FR" dirty="0">
                <a:solidFill>
                  <a:srgbClr val="25567B"/>
                </a:solidFill>
                <a:latin typeface="Calibri" panose="020F0502020204030204" pitchFamily="34" charset="0"/>
                <a:cs typeface="Arial" panose="020B0604020202020204" pitchFamily="34" charset="0"/>
              </a:rPr>
            </a:br>
            <a: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Violence </a:t>
            </a:r>
            <a:r>
              <a:rPr lang="fr-FR" sz="1400" dirty="0" err="1">
                <a:solidFill>
                  <a:srgbClr val="25567B"/>
                </a:solidFill>
                <a:effectLst/>
                <a:latin typeface="Calibri" panose="020F0502020204030204" pitchFamily="34" charset="0"/>
                <a:ea typeface="Times New Roman" panose="02020603050405020304" pitchFamily="18" charset="0"/>
                <a:cs typeface="Arial" panose="020B0604020202020204" pitchFamily="34" charset="0"/>
              </a:rPr>
              <a:t>against</a:t>
            </a:r>
            <a: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 </a:t>
            </a:r>
            <a:r>
              <a:rPr lang="fr-FR" sz="1400" dirty="0" err="1">
                <a:solidFill>
                  <a:srgbClr val="25567B"/>
                </a:solidFill>
                <a:effectLst/>
                <a:latin typeface="Calibri" panose="020F0502020204030204" pitchFamily="34" charset="0"/>
                <a:ea typeface="Times New Roman" panose="02020603050405020304" pitchFamily="18" charset="0"/>
                <a:cs typeface="Arial" panose="020B0604020202020204" pitchFamily="34" charset="0"/>
              </a:rPr>
              <a:t>Women</a:t>
            </a:r>
            <a: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 Division</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r>
              <a:rPr lang="fr-FR" sz="1400" dirty="0" err="1">
                <a:solidFill>
                  <a:srgbClr val="25567B"/>
                </a:solidFill>
                <a:effectLst/>
                <a:latin typeface="Calibri" panose="020F0502020204030204" pitchFamily="34" charset="0"/>
                <a:ea typeface="Times New Roman" panose="02020603050405020304" pitchFamily="18" charset="0"/>
                <a:cs typeface="Arial" panose="020B0604020202020204" pitchFamily="34" charset="0"/>
              </a:rPr>
              <a:t>Secretariat</a:t>
            </a:r>
            <a: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 of the Istanbul Convention Monitoring </a:t>
            </a:r>
            <a:r>
              <a:rPr lang="fr-FR" sz="1400" dirty="0" err="1">
                <a:solidFill>
                  <a:srgbClr val="25567B"/>
                </a:solidFill>
                <a:effectLst/>
                <a:latin typeface="Calibri" panose="020F0502020204030204" pitchFamily="34" charset="0"/>
                <a:ea typeface="Times New Roman" panose="02020603050405020304" pitchFamily="18" charset="0"/>
                <a:cs typeface="Arial" panose="020B0604020202020204" pitchFamily="34" charset="0"/>
              </a:rPr>
              <a:t>Mechanism</a:t>
            </a:r>
            <a:b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br>
            <a: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Council of Europe</a:t>
            </a:r>
            <a:b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br>
            <a: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Tel.  +33(0)3 88.41.33.25/ Fax + 33 (0) 3 88 41 27 05</a:t>
            </a:r>
            <a:br>
              <a:rPr lang="fr-FR"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br>
            <a:r>
              <a:rPr lang="en-GB" sz="14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2"/>
              </a:rPr>
              <a:t>http://www.coe.int/web/istanbul-convention</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r>
              <a:rPr lang="en-GB" sz="1400" u="sng"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hlinkClick r:id="rId3"/>
              </a:rPr>
              <a:t>francesca.montagna@coe.int</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r>
              <a:rPr lang="en-GB" sz="1400" dirty="0">
                <a:solidFill>
                  <a:srgbClr val="25567B"/>
                </a:solidFill>
                <a:effectLst/>
                <a:latin typeface="Calibri" panose="020F0502020204030204" pitchFamily="34" charset="0"/>
                <a:ea typeface="Times New Roman" panose="02020603050405020304" pitchFamily="18" charset="0"/>
                <a:cs typeface="Arial" panose="020B0604020202020204" pitchFamily="34" charset="0"/>
              </a:rPr>
              <a:t>Twitter: @CoE_endVAW</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Image 4">
            <a:extLst>
              <a:ext uri="{FF2B5EF4-FFF2-40B4-BE49-F238E27FC236}">
                <a16:creationId xmlns:a16="http://schemas.microsoft.com/office/drawing/2014/main" id="{33E03944-3F60-4736-8204-B324702D53ED}"/>
              </a:ext>
            </a:extLst>
          </p:cNvPr>
          <p:cNvPicPr>
            <a:picLocks noChangeAspect="1"/>
          </p:cNvPicPr>
          <p:nvPr/>
        </p:nvPicPr>
        <p:blipFill>
          <a:blip r:embed="rId4"/>
          <a:stretch>
            <a:fillRect/>
          </a:stretch>
        </p:blipFill>
        <p:spPr>
          <a:xfrm>
            <a:off x="5552754" y="729848"/>
            <a:ext cx="3271001" cy="3078376"/>
          </a:xfrm>
          <a:prstGeom prst="rect">
            <a:avLst/>
          </a:prstGeom>
        </p:spPr>
      </p:pic>
      <p:pic>
        <p:nvPicPr>
          <p:cNvPr id="7" name="Image 6">
            <a:extLst>
              <a:ext uri="{FF2B5EF4-FFF2-40B4-BE49-F238E27FC236}">
                <a16:creationId xmlns:a16="http://schemas.microsoft.com/office/drawing/2014/main" id="{03678CDC-0914-4EF8-9FC5-6BF579ED06BC}"/>
              </a:ext>
            </a:extLst>
          </p:cNvPr>
          <p:cNvPicPr>
            <a:picLocks noChangeAspect="1"/>
          </p:cNvPicPr>
          <p:nvPr/>
        </p:nvPicPr>
        <p:blipFill>
          <a:blip r:embed="rId5"/>
          <a:stretch>
            <a:fillRect/>
          </a:stretch>
        </p:blipFill>
        <p:spPr>
          <a:xfrm>
            <a:off x="225901" y="3808224"/>
            <a:ext cx="5261675" cy="2959692"/>
          </a:xfrm>
          <a:prstGeom prst="rect">
            <a:avLst/>
          </a:prstGeom>
        </p:spPr>
      </p:pic>
      <p:pic>
        <p:nvPicPr>
          <p:cNvPr id="10" name="Image 9">
            <a:extLst>
              <a:ext uri="{FF2B5EF4-FFF2-40B4-BE49-F238E27FC236}">
                <a16:creationId xmlns:a16="http://schemas.microsoft.com/office/drawing/2014/main" id="{D0332FA7-61D3-487A-9761-9107FBAE1208}"/>
              </a:ext>
            </a:extLst>
          </p:cNvPr>
          <p:cNvPicPr>
            <a:picLocks noChangeAspect="1"/>
          </p:cNvPicPr>
          <p:nvPr/>
        </p:nvPicPr>
        <p:blipFill>
          <a:blip r:embed="rId6"/>
          <a:stretch>
            <a:fillRect/>
          </a:stretch>
        </p:blipFill>
        <p:spPr>
          <a:xfrm>
            <a:off x="7604449" y="5665299"/>
            <a:ext cx="1219306" cy="1005927"/>
          </a:xfrm>
          <a:prstGeom prst="rect">
            <a:avLst/>
          </a:prstGeom>
        </p:spPr>
      </p:pic>
    </p:spTree>
    <p:extLst>
      <p:ext uri="{BB962C8B-B14F-4D97-AF65-F5344CB8AC3E}">
        <p14:creationId xmlns:p14="http://schemas.microsoft.com/office/powerpoint/2010/main" val="342226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3D0AB-2BB6-4434-8E8B-D7FF135CF2CB}"/>
              </a:ext>
            </a:extLst>
          </p:cNvPr>
          <p:cNvSpPr>
            <a:spLocks noGrp="1"/>
          </p:cNvSpPr>
          <p:nvPr>
            <p:ph type="title"/>
          </p:nvPr>
        </p:nvSpPr>
        <p:spPr/>
        <p:txBody>
          <a:bodyPr/>
          <a:lstStyle/>
          <a:p>
            <a:r>
              <a:rPr lang="fr-FR" sz="3600" b="1" dirty="0">
                <a:solidFill>
                  <a:schemeClr val="accent1"/>
                </a:solidFill>
              </a:rPr>
              <a:t>Istanbul Convention as a Roadmap</a:t>
            </a:r>
            <a:endParaRPr lang="en-GB" sz="3600" b="1" dirty="0">
              <a:solidFill>
                <a:schemeClr val="accent1"/>
              </a:solidFill>
            </a:endParaRPr>
          </a:p>
        </p:txBody>
      </p:sp>
      <p:sp>
        <p:nvSpPr>
          <p:cNvPr id="3" name="Espace réservé du texte 2">
            <a:extLst>
              <a:ext uri="{FF2B5EF4-FFF2-40B4-BE49-F238E27FC236}">
                <a16:creationId xmlns:a16="http://schemas.microsoft.com/office/drawing/2014/main" id="{43D76695-F685-4415-8270-26696220CF44}"/>
              </a:ext>
            </a:extLst>
          </p:cNvPr>
          <p:cNvSpPr>
            <a:spLocks noGrp="1"/>
          </p:cNvSpPr>
          <p:nvPr>
            <p:ph type="body" idx="1"/>
          </p:nvPr>
        </p:nvSpPr>
        <p:spPr/>
        <p:txBody>
          <a:bodyPr/>
          <a:lstStyle/>
          <a:p>
            <a:pPr algn="just">
              <a:buClrTx/>
              <a:buFont typeface="Wingdings" panose="05000000000000000000" pitchFamily="2" charset="2"/>
              <a:buChar char="Ø"/>
            </a:pPr>
            <a:r>
              <a:rPr lang="en-US" sz="2400" b="1" dirty="0">
                <a:latin typeface="+mj-lt"/>
              </a:rPr>
              <a:t>Aim and scope of the Istanbul Convention- </a:t>
            </a:r>
            <a:r>
              <a:rPr lang="en-US" sz="2400" dirty="0">
                <a:latin typeface="+mj-lt"/>
              </a:rPr>
              <a:t>Preventing and combating all forms of violence against women and domestic violence.</a:t>
            </a:r>
          </a:p>
          <a:p>
            <a:pPr marL="114300" indent="0" algn="just">
              <a:buClrTx/>
              <a:buNone/>
            </a:pPr>
            <a:endParaRPr lang="en-US" sz="2400" dirty="0">
              <a:latin typeface="+mj-lt"/>
            </a:endParaRPr>
          </a:p>
          <a:p>
            <a:pPr algn="just">
              <a:buClrTx/>
              <a:buFont typeface="Wingdings" panose="05000000000000000000" pitchFamily="2" charset="2"/>
              <a:buChar char="Ø"/>
            </a:pPr>
            <a:r>
              <a:rPr lang="en-US" sz="2400" b="1" dirty="0">
                <a:latin typeface="+mj-lt"/>
              </a:rPr>
              <a:t>Provides a roadmap </a:t>
            </a:r>
            <a:r>
              <a:rPr lang="en-US" sz="2400" dirty="0">
                <a:latin typeface="+mj-lt"/>
              </a:rPr>
              <a:t>even for those countries that have yet to ratify the convention.</a:t>
            </a:r>
          </a:p>
          <a:p>
            <a:pPr marL="114300" indent="0" algn="just">
              <a:buClrTx/>
              <a:buNone/>
            </a:pPr>
            <a:endParaRPr lang="en-US" sz="2400" dirty="0">
              <a:latin typeface="+mj-lt"/>
            </a:endParaRPr>
          </a:p>
          <a:p>
            <a:pPr algn="just">
              <a:buClrTx/>
              <a:buFont typeface="Wingdings" panose="05000000000000000000" pitchFamily="2" charset="2"/>
              <a:buChar char="Ø"/>
            </a:pPr>
            <a:r>
              <a:rPr lang="en-US" sz="2400" b="1" dirty="0">
                <a:latin typeface="+mj-lt"/>
              </a:rPr>
              <a:t>the Group of Experts on Violence Against Women (GREVIO) - </a:t>
            </a:r>
            <a:r>
              <a:rPr lang="en-US" sz="2400" dirty="0">
                <a:latin typeface="+mj-lt"/>
              </a:rPr>
              <a:t>offers tailor made guidance to state parties, identifies shortcomings as well as promising practices.</a:t>
            </a:r>
            <a:endParaRPr lang="en-GB" sz="2400" dirty="0"/>
          </a:p>
        </p:txBody>
      </p:sp>
    </p:spTree>
    <p:extLst>
      <p:ext uri="{BB962C8B-B14F-4D97-AF65-F5344CB8AC3E}">
        <p14:creationId xmlns:p14="http://schemas.microsoft.com/office/powerpoint/2010/main" val="7864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title"/>
          </p:nvPr>
        </p:nvSpPr>
        <p:spPr>
          <a:xfrm>
            <a:off x="324326" y="813661"/>
            <a:ext cx="8495348" cy="1096418"/>
          </a:xfrm>
          <a:prstGeom prst="rect">
            <a:avLst/>
          </a:prstGeom>
          <a:noFill/>
          <a:ln>
            <a:noFill/>
          </a:ln>
        </p:spPr>
        <p:txBody>
          <a:bodyPr spcFirstLastPara="1" wrap="square" lIns="91425" tIns="45700" rIns="91425" bIns="45700" anchor="ctr" anchorCtr="0">
            <a:noAutofit/>
          </a:bodyPr>
          <a:lstStyle/>
          <a:p>
            <a:pPr marL="0" lvl="0" indent="0"/>
            <a:r>
              <a:rPr lang="en-US" sz="3600" b="1" dirty="0">
                <a:solidFill>
                  <a:schemeClr val="accent1"/>
                </a:solidFill>
                <a:sym typeface="Times New Roman"/>
              </a:rPr>
              <a:t>Article 60 paragraph 3</a:t>
            </a:r>
            <a:endParaRPr sz="3600" b="1" dirty="0">
              <a:solidFill>
                <a:schemeClr val="accent1"/>
              </a:solidFill>
              <a:sym typeface="Times New Roman"/>
            </a:endParaRPr>
          </a:p>
        </p:txBody>
      </p:sp>
      <p:pic>
        <p:nvPicPr>
          <p:cNvPr id="133" name="Google Shape;133;p15"/>
          <p:cNvPicPr preferRelativeResize="0"/>
          <p:nvPr/>
        </p:nvPicPr>
        <p:blipFill rotWithShape="1">
          <a:blip r:embed="rId3">
            <a:alphaModFix/>
          </a:blip>
          <a:srcRect/>
          <a:stretch/>
        </p:blipFill>
        <p:spPr>
          <a:xfrm>
            <a:off x="8303184" y="6217623"/>
            <a:ext cx="752946" cy="617416"/>
          </a:xfrm>
          <a:prstGeom prst="rect">
            <a:avLst/>
          </a:prstGeom>
          <a:noFill/>
          <a:ln>
            <a:noFill/>
          </a:ln>
        </p:spPr>
      </p:pic>
      <p:sp>
        <p:nvSpPr>
          <p:cNvPr id="2" name="ZoneTexte 1">
            <a:extLst>
              <a:ext uri="{FF2B5EF4-FFF2-40B4-BE49-F238E27FC236}">
                <a16:creationId xmlns:a16="http://schemas.microsoft.com/office/drawing/2014/main" id="{F0DC92F8-3B5E-44A1-8CDD-1255CD91AF2F}"/>
              </a:ext>
            </a:extLst>
          </p:cNvPr>
          <p:cNvSpPr txBox="1"/>
          <p:nvPr/>
        </p:nvSpPr>
        <p:spPr>
          <a:xfrm>
            <a:off x="674176" y="2084522"/>
            <a:ext cx="8245398" cy="2462213"/>
          </a:xfrm>
          <a:prstGeom prst="rect">
            <a:avLst/>
          </a:prstGeom>
          <a:noFill/>
        </p:spPr>
        <p:txBody>
          <a:bodyPr wrap="square" rtlCol="0">
            <a:spAutoFit/>
          </a:bodyPr>
          <a:lstStyle/>
          <a:p>
            <a:pPr marL="114300" algn="just">
              <a:spcBef>
                <a:spcPts val="300"/>
              </a:spcBef>
              <a:buClrTx/>
              <a:buSzPts val="1800"/>
            </a:pPr>
            <a:r>
              <a:rPr lang="en-GB" sz="2400" dirty="0">
                <a:solidFill>
                  <a:schemeClr val="dk1"/>
                </a:solidFill>
                <a:latin typeface="+mj-lt"/>
                <a:sym typeface="Georgia"/>
              </a:rPr>
              <a:t>Article 60 paragraph 3 contains several obligations including in relation to: </a:t>
            </a:r>
          </a:p>
          <a:p>
            <a:pPr marL="114300" algn="just">
              <a:spcBef>
                <a:spcPts val="300"/>
              </a:spcBef>
              <a:buClrTx/>
              <a:buSzPts val="1800"/>
            </a:pPr>
            <a:endParaRPr lang="en-GB" sz="2400" dirty="0">
              <a:solidFill>
                <a:schemeClr val="dk1"/>
              </a:solidFill>
              <a:latin typeface="+mj-lt"/>
              <a:sym typeface="Georgia"/>
            </a:endParaRPr>
          </a:p>
          <a:p>
            <a:pPr marL="457200" lvl="2" indent="-342900" algn="just">
              <a:spcBef>
                <a:spcPts val="300"/>
              </a:spcBef>
              <a:buClrTx/>
              <a:buSzPts val="1800"/>
              <a:buFont typeface="Wingdings" panose="05000000000000000000" pitchFamily="2" charset="2"/>
              <a:buChar char="Ø"/>
            </a:pPr>
            <a:r>
              <a:rPr lang="en-GB" sz="2400" dirty="0">
                <a:solidFill>
                  <a:schemeClr val="dk1"/>
                </a:solidFill>
                <a:latin typeface="+mj-lt"/>
                <a:sym typeface="Georgia"/>
              </a:rPr>
              <a:t>gender sensitive reception procedures </a:t>
            </a:r>
          </a:p>
          <a:p>
            <a:pPr marL="457200" lvl="2" indent="-342900" algn="just">
              <a:spcBef>
                <a:spcPts val="300"/>
              </a:spcBef>
              <a:buClrTx/>
              <a:buSzPts val="1800"/>
              <a:buFont typeface="Wingdings" panose="05000000000000000000" pitchFamily="2" charset="2"/>
              <a:buChar char="Ø"/>
            </a:pPr>
            <a:r>
              <a:rPr lang="en-GB" sz="2400" dirty="0">
                <a:solidFill>
                  <a:schemeClr val="dk1"/>
                </a:solidFill>
                <a:latin typeface="+mj-lt"/>
                <a:sym typeface="Georgia"/>
              </a:rPr>
              <a:t>support services for asylum seekers </a:t>
            </a:r>
          </a:p>
          <a:p>
            <a:pPr marL="457200" lvl="2" indent="-342900" algn="just">
              <a:spcBef>
                <a:spcPts val="300"/>
              </a:spcBef>
              <a:buClrTx/>
              <a:buSzPts val="1800"/>
              <a:buFont typeface="Wingdings" panose="05000000000000000000" pitchFamily="2" charset="2"/>
              <a:buChar char="Ø"/>
            </a:pPr>
            <a:r>
              <a:rPr lang="en-GB" sz="2400" dirty="0">
                <a:solidFill>
                  <a:schemeClr val="dk1"/>
                </a:solidFill>
                <a:latin typeface="+mj-lt"/>
                <a:sym typeface="Georgia"/>
              </a:rPr>
              <a:t>and Gender-sensitive asylum procedures.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331898" y="819086"/>
            <a:ext cx="8433000" cy="1066800"/>
          </a:xfrm>
          <a:prstGeom prst="rect">
            <a:avLst/>
          </a:prstGeom>
          <a:noFill/>
          <a:ln>
            <a:noFill/>
          </a:ln>
        </p:spPr>
        <p:txBody>
          <a:bodyPr spcFirstLastPara="1" wrap="square" lIns="91425" tIns="45700" rIns="91425" bIns="45700" anchor="ctr" anchorCtr="0">
            <a:noAutofit/>
          </a:bodyPr>
          <a:lstStyle/>
          <a:p>
            <a:r>
              <a:rPr lang="en-GB" sz="3600" b="1" dirty="0">
                <a:solidFill>
                  <a:schemeClr val="accent1"/>
                </a:solidFill>
                <a:sym typeface="Georgia"/>
              </a:rPr>
              <a:t>Promising Practices - </a:t>
            </a:r>
            <a:r>
              <a:rPr lang="en-GB" sz="2800" b="1" dirty="0">
                <a:solidFill>
                  <a:schemeClr val="accent1"/>
                </a:solidFill>
                <a:sym typeface="Georgia"/>
              </a:rPr>
              <a:t>Gender-sensitive reception procedures </a:t>
            </a:r>
            <a:endParaRPr sz="2800" b="1" dirty="0">
              <a:solidFill>
                <a:schemeClr val="accent1"/>
              </a:solidFill>
              <a:sym typeface="Georgia"/>
            </a:endParaRPr>
          </a:p>
        </p:txBody>
      </p:sp>
      <p:pic>
        <p:nvPicPr>
          <p:cNvPr id="181" name="Google Shape;181;p19"/>
          <p:cNvPicPr preferRelativeResize="0"/>
          <p:nvPr/>
        </p:nvPicPr>
        <p:blipFill rotWithShape="1">
          <a:blip r:embed="rId3">
            <a:alphaModFix/>
          </a:blip>
          <a:srcRect/>
          <a:stretch/>
        </p:blipFill>
        <p:spPr>
          <a:xfrm>
            <a:off x="8604464" y="6432566"/>
            <a:ext cx="465491" cy="381703"/>
          </a:xfrm>
          <a:prstGeom prst="rect">
            <a:avLst/>
          </a:prstGeom>
          <a:noFill/>
          <a:ln>
            <a:noFill/>
          </a:ln>
        </p:spPr>
      </p:pic>
      <p:sp>
        <p:nvSpPr>
          <p:cNvPr id="3" name="ZoneTexte 2">
            <a:extLst>
              <a:ext uri="{FF2B5EF4-FFF2-40B4-BE49-F238E27FC236}">
                <a16:creationId xmlns:a16="http://schemas.microsoft.com/office/drawing/2014/main" id="{DD788EC6-852C-4FBA-909C-C60062F808D3}"/>
              </a:ext>
            </a:extLst>
          </p:cNvPr>
          <p:cNvSpPr txBox="1"/>
          <p:nvPr/>
        </p:nvSpPr>
        <p:spPr>
          <a:xfrm>
            <a:off x="418454" y="2326551"/>
            <a:ext cx="8725546" cy="4093428"/>
          </a:xfrm>
          <a:prstGeom prst="rect">
            <a:avLst/>
          </a:prstGeom>
          <a:noFill/>
        </p:spPr>
        <p:txBody>
          <a:bodyPr wrap="square" rtlCol="0">
            <a:spAutoFit/>
          </a:bodyPr>
          <a:lstStyle/>
          <a:p>
            <a:pPr algn="just"/>
            <a:r>
              <a:rPr lang="fr-FR" sz="2000" b="1" dirty="0">
                <a:solidFill>
                  <a:schemeClr val="dk1"/>
                </a:solidFill>
                <a:latin typeface="+mj-lt"/>
                <a:sym typeface="Georgia"/>
              </a:rPr>
              <a:t>Focus on </a:t>
            </a:r>
            <a:r>
              <a:rPr lang="fr-FR" sz="2000" b="1" dirty="0" err="1">
                <a:solidFill>
                  <a:schemeClr val="dk1"/>
                </a:solidFill>
                <a:latin typeface="+mj-lt"/>
                <a:sym typeface="Georgia"/>
              </a:rPr>
              <a:t>Vulnerability</a:t>
            </a:r>
            <a:r>
              <a:rPr lang="fr-FR" sz="2000" b="1" dirty="0">
                <a:solidFill>
                  <a:schemeClr val="dk1"/>
                </a:solidFill>
                <a:latin typeface="+mj-lt"/>
                <a:sym typeface="Georgia"/>
              </a:rPr>
              <a:t> </a:t>
            </a:r>
            <a:r>
              <a:rPr lang="fr-FR" sz="2000" b="1" dirty="0" err="1">
                <a:solidFill>
                  <a:schemeClr val="dk1"/>
                </a:solidFill>
                <a:latin typeface="+mj-lt"/>
                <a:sym typeface="Georgia"/>
              </a:rPr>
              <a:t>assessments</a:t>
            </a:r>
            <a:r>
              <a:rPr lang="fr-FR" sz="2000" b="1" dirty="0">
                <a:solidFill>
                  <a:schemeClr val="dk1"/>
                </a:solidFill>
                <a:latin typeface="+mj-lt"/>
                <a:sym typeface="Georgia"/>
              </a:rPr>
              <a:t> </a:t>
            </a:r>
            <a:endParaRPr lang="fr-FR" sz="2000" dirty="0">
              <a:solidFill>
                <a:schemeClr val="dk1"/>
              </a:solidFill>
              <a:latin typeface="+mj-lt"/>
              <a:sym typeface="Georgia"/>
            </a:endParaRPr>
          </a:p>
          <a:p>
            <a:pPr algn="just"/>
            <a:endParaRPr lang="fr-FR" sz="2000" dirty="0">
              <a:solidFill>
                <a:schemeClr val="dk1"/>
              </a:solidFill>
              <a:latin typeface="+mj-lt"/>
              <a:sym typeface="Georgia"/>
            </a:endParaRPr>
          </a:p>
          <a:p>
            <a:pPr marL="342900" indent="-342900" algn="just">
              <a:buFont typeface="Wingdings" panose="05000000000000000000" pitchFamily="2" charset="2"/>
              <a:buChar char="Ø"/>
            </a:pPr>
            <a:r>
              <a:rPr lang="fr-FR" sz="2000" b="1" dirty="0" err="1">
                <a:solidFill>
                  <a:schemeClr val="dk1"/>
                </a:solidFill>
                <a:latin typeface="+mj-lt"/>
                <a:sym typeface="Georgia"/>
              </a:rPr>
              <a:t>Belgium</a:t>
            </a:r>
            <a:r>
              <a:rPr lang="fr-FR" sz="2000" dirty="0">
                <a:solidFill>
                  <a:schemeClr val="dk1"/>
                </a:solidFill>
                <a:latin typeface="+mj-lt"/>
                <a:sym typeface="Georgia"/>
              </a:rPr>
              <a:t> - Law </a:t>
            </a:r>
            <a:r>
              <a:rPr lang="fr-FR" sz="2000" dirty="0" err="1">
                <a:solidFill>
                  <a:schemeClr val="dk1"/>
                </a:solidFill>
                <a:latin typeface="+mj-lt"/>
                <a:sym typeface="Georgia"/>
              </a:rPr>
              <a:t>requires</a:t>
            </a:r>
            <a:r>
              <a:rPr lang="fr-FR" sz="2000" dirty="0">
                <a:solidFill>
                  <a:schemeClr val="dk1"/>
                </a:solidFill>
                <a:latin typeface="+mj-lt"/>
                <a:sym typeface="Georgia"/>
              </a:rPr>
              <a:t> </a:t>
            </a:r>
            <a:r>
              <a:rPr lang="en-US" sz="2000" dirty="0">
                <a:solidFill>
                  <a:schemeClr val="dk1"/>
                </a:solidFill>
                <a:latin typeface="+mj-lt"/>
                <a:sym typeface="Georgia"/>
              </a:rPr>
              <a:t>to identify vulnerability of asylum seekers through initial and repeat assessments during stay in the reception </a:t>
            </a:r>
            <a:r>
              <a:rPr lang="en-US" sz="2000" dirty="0" err="1">
                <a:solidFill>
                  <a:schemeClr val="dk1"/>
                </a:solidFill>
                <a:latin typeface="+mj-lt"/>
                <a:sym typeface="Georgia"/>
              </a:rPr>
              <a:t>centre</a:t>
            </a:r>
            <a:r>
              <a:rPr lang="en-US" sz="2000" dirty="0">
                <a:solidFill>
                  <a:schemeClr val="dk1"/>
                </a:solidFill>
                <a:latin typeface="+mj-lt"/>
                <a:sym typeface="Georgia"/>
              </a:rPr>
              <a:t> and provide the needed support (including referrals of asylum seekers to specialist services outside of the reception </a:t>
            </a:r>
            <a:r>
              <a:rPr lang="en-US" sz="2000" dirty="0" err="1">
                <a:solidFill>
                  <a:schemeClr val="dk1"/>
                </a:solidFill>
                <a:latin typeface="+mj-lt"/>
                <a:sym typeface="Georgia"/>
              </a:rPr>
              <a:t>centre</a:t>
            </a:r>
            <a:r>
              <a:rPr lang="en-US" sz="2000" dirty="0">
                <a:solidFill>
                  <a:schemeClr val="dk1"/>
                </a:solidFill>
                <a:latin typeface="+mj-lt"/>
                <a:sym typeface="Georgia"/>
              </a:rPr>
              <a:t>). </a:t>
            </a:r>
            <a:endParaRPr lang="fr-FR" sz="2000" dirty="0">
              <a:solidFill>
                <a:schemeClr val="dk1"/>
              </a:solidFill>
              <a:latin typeface="+mj-lt"/>
              <a:sym typeface="Georgia"/>
            </a:endParaRPr>
          </a:p>
          <a:p>
            <a:pPr marL="342900" indent="-342900">
              <a:buFont typeface="Wingdings" panose="05000000000000000000" pitchFamily="2" charset="2"/>
              <a:buChar char="Ø"/>
            </a:pPr>
            <a:endParaRPr lang="fr-FR" sz="2000" dirty="0">
              <a:solidFill>
                <a:schemeClr val="dk1"/>
              </a:solidFill>
              <a:latin typeface="+mj-lt"/>
              <a:sym typeface="Georgia"/>
            </a:endParaRPr>
          </a:p>
          <a:p>
            <a:pPr marL="342900" indent="-342900">
              <a:buFont typeface="Wingdings" panose="05000000000000000000" pitchFamily="2" charset="2"/>
              <a:buChar char="Ø"/>
            </a:pPr>
            <a:r>
              <a:rPr lang="fr-FR" sz="2000" b="1" dirty="0" err="1">
                <a:solidFill>
                  <a:schemeClr val="dk1"/>
                </a:solidFill>
                <a:latin typeface="+mj-lt"/>
                <a:sym typeface="Georgia"/>
              </a:rPr>
              <a:t>Sweden</a:t>
            </a:r>
            <a:r>
              <a:rPr lang="fr-FR" sz="2000" b="1" dirty="0">
                <a:solidFill>
                  <a:schemeClr val="dk1"/>
                </a:solidFill>
                <a:latin typeface="+mj-lt"/>
                <a:sym typeface="Georgia"/>
              </a:rPr>
              <a:t> – </a:t>
            </a:r>
            <a:r>
              <a:rPr lang="en-US" sz="2000" dirty="0">
                <a:solidFill>
                  <a:schemeClr val="dk1"/>
                </a:solidFill>
                <a:latin typeface="+mj-lt"/>
                <a:sym typeface="Georgia"/>
              </a:rPr>
              <a:t>Standard operating procedure requires to identify vulnerable asylum-seekers in reception facilities and ensure that women victims of gender-based violence are offered appropriate accommodation such as private housing or women's shelter instead of a reception </a:t>
            </a:r>
            <a:r>
              <a:rPr lang="en-US" sz="2000" dirty="0" err="1">
                <a:solidFill>
                  <a:schemeClr val="dk1"/>
                </a:solidFill>
                <a:latin typeface="+mj-lt"/>
                <a:sym typeface="Georgia"/>
              </a:rPr>
              <a:t>centre</a:t>
            </a:r>
            <a:r>
              <a:rPr lang="en-US" sz="2000" dirty="0">
                <a:solidFill>
                  <a:schemeClr val="dk1"/>
                </a:solidFill>
                <a:latin typeface="+mj-lt"/>
                <a:sym typeface="Georgia"/>
              </a:rPr>
              <a:t>.</a:t>
            </a:r>
          </a:p>
          <a:p>
            <a:pPr marL="342900" indent="-342900">
              <a:buFont typeface="Wingdings" panose="05000000000000000000" pitchFamily="2" charset="2"/>
              <a:buChar char="Ø"/>
            </a:pPr>
            <a:endParaRPr lang="en-US" sz="2000" dirty="0">
              <a:solidFill>
                <a:schemeClr val="dk1"/>
              </a:solidFill>
              <a:latin typeface="+mj-lt"/>
              <a:sym typeface="Georgia"/>
            </a:endParaRPr>
          </a:p>
          <a:p>
            <a:pPr marL="342900" indent="-342900">
              <a:buFont typeface="Wingdings" panose="05000000000000000000" pitchFamily="2" charset="2"/>
              <a:buChar char="Ø"/>
            </a:pPr>
            <a:endParaRPr lang="en-GB" sz="2000" dirty="0">
              <a:solidFill>
                <a:schemeClr val="dk1"/>
              </a:solidFill>
              <a:latin typeface="+mj-lt"/>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E3B2-6FD5-49CC-8041-9094F38A404F}"/>
              </a:ext>
            </a:extLst>
          </p:cNvPr>
          <p:cNvSpPr>
            <a:spLocks noGrp="1"/>
          </p:cNvSpPr>
          <p:nvPr>
            <p:ph type="title"/>
          </p:nvPr>
        </p:nvSpPr>
        <p:spPr>
          <a:noFill/>
        </p:spPr>
        <p:txBody>
          <a:bodyPr/>
          <a:lstStyle/>
          <a:p>
            <a:pPr algn="ctr"/>
            <a:r>
              <a:rPr kumimoji="0" lang="en-GB" sz="3600" b="1" i="0" u="none" strike="noStrike" kern="0" cap="none" spc="0" normalizeH="0" baseline="0" noProof="0" dirty="0">
                <a:ln>
                  <a:noFill/>
                </a:ln>
                <a:solidFill>
                  <a:srgbClr val="BA5116"/>
                </a:solidFill>
                <a:effectLst/>
                <a:uLnTx/>
                <a:uFillTx/>
                <a:latin typeface="Trebuchet MS"/>
                <a:sym typeface="Georgia"/>
              </a:rPr>
              <a:t>Promising Practices - </a:t>
            </a:r>
            <a:r>
              <a:rPr kumimoji="0" lang="en-GB" sz="2800" b="1" i="0" u="none" strike="noStrike" kern="0" cap="none" spc="0" normalizeH="0" baseline="0" noProof="0" dirty="0">
                <a:ln>
                  <a:noFill/>
                </a:ln>
                <a:solidFill>
                  <a:srgbClr val="BA5116"/>
                </a:solidFill>
                <a:effectLst/>
                <a:uLnTx/>
                <a:uFillTx/>
                <a:latin typeface="Trebuchet MS"/>
                <a:sym typeface="Georgia"/>
              </a:rPr>
              <a:t>Gender-sensitive reception procedures </a:t>
            </a:r>
            <a:endParaRPr lang="en-GB" sz="2800" b="1" dirty="0">
              <a:solidFill>
                <a:schemeClr val="accent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0AEF02D-E27E-4532-858B-F30E2620DF7C}"/>
              </a:ext>
            </a:extLst>
          </p:cNvPr>
          <p:cNvSpPr>
            <a:spLocks noGrp="1"/>
          </p:cNvSpPr>
          <p:nvPr>
            <p:ph type="body" idx="1"/>
          </p:nvPr>
        </p:nvSpPr>
        <p:spPr>
          <a:xfrm>
            <a:off x="457200" y="2249424"/>
            <a:ext cx="8159858" cy="4325112"/>
          </a:xfrm>
        </p:spPr>
        <p:txBody>
          <a:bodyPr/>
          <a:lstStyle/>
          <a:p>
            <a:pPr marL="114300" indent="0" algn="just">
              <a:spcBef>
                <a:spcPts val="0"/>
              </a:spcBef>
              <a:buClr>
                <a:srgbClr val="000000"/>
              </a:buClr>
              <a:buNone/>
            </a:pPr>
            <a:endParaRPr lang="it-IT" sz="2000" b="1" dirty="0">
              <a:latin typeface="+mj-lt"/>
              <a:cs typeface="Arial"/>
              <a:sym typeface="Arial"/>
            </a:endParaRPr>
          </a:p>
          <a:p>
            <a:pPr marL="114300" indent="0" algn="just">
              <a:spcBef>
                <a:spcPts val="0"/>
              </a:spcBef>
              <a:buClr>
                <a:srgbClr val="000000"/>
              </a:buClr>
              <a:buNone/>
            </a:pPr>
            <a:r>
              <a:rPr lang="it-IT" sz="2000" b="1" dirty="0">
                <a:latin typeface="+mj-lt"/>
                <a:cs typeface="Arial"/>
                <a:sym typeface="Arial"/>
              </a:rPr>
              <a:t>Focus on </a:t>
            </a:r>
            <a:r>
              <a:rPr lang="it-IT" sz="2000" b="1" dirty="0" err="1">
                <a:latin typeface="+mj-lt"/>
                <a:cs typeface="Arial"/>
                <a:sym typeface="Arial"/>
              </a:rPr>
              <a:t>Women-only</a:t>
            </a:r>
            <a:r>
              <a:rPr lang="it-IT" sz="2000" b="1" dirty="0">
                <a:latin typeface="+mj-lt"/>
                <a:cs typeface="Arial"/>
                <a:sym typeface="Arial"/>
              </a:rPr>
              <a:t> reception </a:t>
            </a:r>
            <a:r>
              <a:rPr lang="it-IT" sz="2000" b="1" dirty="0" err="1">
                <a:latin typeface="+mj-lt"/>
                <a:cs typeface="Arial"/>
                <a:sym typeface="Arial"/>
              </a:rPr>
              <a:t>accommodation</a:t>
            </a:r>
            <a:endParaRPr lang="it-IT" sz="2000" b="1" dirty="0">
              <a:latin typeface="+mj-lt"/>
              <a:cs typeface="Arial"/>
              <a:sym typeface="Arial"/>
            </a:endParaRPr>
          </a:p>
          <a:p>
            <a:pPr marL="114300" indent="0" algn="just">
              <a:spcBef>
                <a:spcPts val="0"/>
              </a:spcBef>
              <a:buClr>
                <a:srgbClr val="000000"/>
              </a:buClr>
              <a:buNone/>
            </a:pPr>
            <a:endParaRPr lang="it-IT" sz="2000" b="1" dirty="0">
              <a:latin typeface="+mj-lt"/>
              <a:cs typeface="Arial"/>
              <a:sym typeface="Arial"/>
            </a:endParaRPr>
          </a:p>
          <a:p>
            <a:pPr algn="just">
              <a:spcBef>
                <a:spcPts val="0"/>
              </a:spcBef>
              <a:buClr>
                <a:srgbClr val="000000"/>
              </a:buClr>
              <a:buFont typeface="Wingdings" panose="05000000000000000000" pitchFamily="2" charset="2"/>
              <a:buChar char="Ø"/>
            </a:pPr>
            <a:r>
              <a:rPr lang="en-GB" sz="1800" b="1" dirty="0">
                <a:latin typeface="+mj-lt"/>
                <a:cs typeface="Arial"/>
                <a:sym typeface="Arial"/>
              </a:rPr>
              <a:t>Austria - </a:t>
            </a:r>
            <a:r>
              <a:rPr lang="en-US" sz="1800" dirty="0">
                <a:latin typeface="+mj-lt"/>
                <a:cs typeface="Arial"/>
                <a:sym typeface="Arial"/>
              </a:rPr>
              <a:t>Reception </a:t>
            </a:r>
            <a:r>
              <a:rPr lang="en-US" sz="1800" dirty="0" err="1">
                <a:latin typeface="+mj-lt"/>
                <a:cs typeface="Arial"/>
                <a:sym typeface="Arial"/>
              </a:rPr>
              <a:t>centre</a:t>
            </a:r>
            <a:r>
              <a:rPr lang="en-US" sz="1800" dirty="0">
                <a:latin typeface="+mj-lt"/>
                <a:cs typeface="Arial"/>
                <a:sym typeface="Arial"/>
              </a:rPr>
              <a:t> included a special section for single women protected by female security guards and are offered psychological and social counselling by female professionals and educational activities. In the provinces, dedicated safe accommodation is provided to  asylum seeking single women, women with children and/or unaccompanied minors who have been identified as vulnerable</a:t>
            </a:r>
          </a:p>
          <a:p>
            <a:pPr marL="114300" indent="0" algn="just">
              <a:spcBef>
                <a:spcPts val="0"/>
              </a:spcBef>
              <a:buClr>
                <a:srgbClr val="000000"/>
              </a:buClr>
              <a:buNone/>
            </a:pPr>
            <a:endParaRPr lang="en-US" sz="1800" dirty="0">
              <a:latin typeface="+mj-lt"/>
              <a:cs typeface="Arial"/>
              <a:sym typeface="Arial"/>
            </a:endParaRPr>
          </a:p>
          <a:p>
            <a:pPr algn="just">
              <a:spcBef>
                <a:spcPts val="0"/>
              </a:spcBef>
              <a:buClr>
                <a:srgbClr val="000000"/>
              </a:buClr>
              <a:buFont typeface="Wingdings" panose="05000000000000000000" pitchFamily="2" charset="2"/>
              <a:buChar char="Ø"/>
            </a:pPr>
            <a:r>
              <a:rPr lang="en-US" sz="1800" dirty="0">
                <a:latin typeface="+mj-lt"/>
                <a:cs typeface="Arial"/>
                <a:sym typeface="Arial"/>
              </a:rPr>
              <a:t>In the provinces safe accommodation is provided to  asylum seeking single women, women with children and/or unaccompanied minors who have been identified as vulnerable, including those with special needs. </a:t>
            </a:r>
            <a:endParaRPr lang="en-GB" sz="1800" dirty="0">
              <a:latin typeface="+mj-lt"/>
              <a:cs typeface="Arial"/>
              <a:sym typeface="Arial"/>
            </a:endParaRPr>
          </a:p>
        </p:txBody>
      </p:sp>
      <p:pic>
        <p:nvPicPr>
          <p:cNvPr id="6" name="Image 5">
            <a:extLst>
              <a:ext uri="{FF2B5EF4-FFF2-40B4-BE49-F238E27FC236}">
                <a16:creationId xmlns:a16="http://schemas.microsoft.com/office/drawing/2014/main" id="{87FA05A1-426C-43CB-A865-8FD58200BB3E}"/>
              </a:ext>
            </a:extLst>
          </p:cNvPr>
          <p:cNvPicPr>
            <a:picLocks noChangeAspect="1"/>
          </p:cNvPicPr>
          <p:nvPr/>
        </p:nvPicPr>
        <p:blipFill>
          <a:blip r:embed="rId2"/>
          <a:stretch>
            <a:fillRect/>
          </a:stretch>
        </p:blipFill>
        <p:spPr>
          <a:xfrm>
            <a:off x="8200326" y="6073552"/>
            <a:ext cx="755970" cy="615749"/>
          </a:xfrm>
          <a:prstGeom prst="rect">
            <a:avLst/>
          </a:prstGeom>
        </p:spPr>
      </p:pic>
    </p:spTree>
    <p:extLst>
      <p:ext uri="{BB962C8B-B14F-4D97-AF65-F5344CB8AC3E}">
        <p14:creationId xmlns:p14="http://schemas.microsoft.com/office/powerpoint/2010/main" val="167742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76741" y="677157"/>
            <a:ext cx="8377478" cy="1010880"/>
          </a:xfrm>
          <a:prstGeom prst="rect">
            <a:avLst/>
          </a:prstGeom>
          <a:noFill/>
          <a:ln>
            <a:noFill/>
          </a:ln>
        </p:spPr>
        <p:txBody>
          <a:bodyPr spcFirstLastPara="1" wrap="square" lIns="91425" tIns="45700" rIns="91425" bIns="45700" anchor="ctr" anchorCtr="0">
            <a:noAutofit/>
          </a:bodyPr>
          <a:lstStyle/>
          <a:p>
            <a:pPr lvl="0" algn="ctr">
              <a:buClr>
                <a:schemeClr val="dk1"/>
              </a:buClr>
              <a:buSzPts val="3600"/>
            </a:pPr>
            <a:r>
              <a:rPr kumimoji="0" lang="en-GB" sz="3600" b="1" i="0" u="none" strike="noStrike" kern="0" cap="none" spc="0" normalizeH="0" baseline="0" noProof="0" dirty="0">
                <a:ln>
                  <a:noFill/>
                </a:ln>
                <a:solidFill>
                  <a:srgbClr val="BA5116"/>
                </a:solidFill>
                <a:effectLst/>
                <a:uLnTx/>
                <a:uFillTx/>
                <a:latin typeface="Trebuchet MS"/>
                <a:sym typeface="Georgia"/>
              </a:rPr>
              <a:t>Promising Practices - </a:t>
            </a:r>
            <a:r>
              <a:rPr kumimoji="0" lang="en-GB" sz="2800" b="1" i="0" u="none" strike="noStrike" kern="0" cap="none" spc="0" normalizeH="0" baseline="0" noProof="0" dirty="0">
                <a:ln>
                  <a:noFill/>
                </a:ln>
                <a:solidFill>
                  <a:srgbClr val="BA5116"/>
                </a:solidFill>
                <a:effectLst/>
                <a:uLnTx/>
                <a:uFillTx/>
                <a:latin typeface="Trebuchet MS"/>
                <a:sym typeface="Georgia"/>
              </a:rPr>
              <a:t>Gender-sensitive reception procedures </a:t>
            </a:r>
            <a:endParaRPr sz="3600" b="1" dirty="0">
              <a:solidFill>
                <a:srgbClr val="BA5116"/>
              </a:solidFill>
              <a:sym typeface="Times New Roman"/>
            </a:endParaRPr>
          </a:p>
        </p:txBody>
      </p:sp>
      <p:sp>
        <p:nvSpPr>
          <p:cNvPr id="141" name="Google Shape;141;p16"/>
          <p:cNvSpPr txBox="1">
            <a:spLocks noGrp="1"/>
          </p:cNvSpPr>
          <p:nvPr>
            <p:ph type="body" idx="1"/>
          </p:nvPr>
        </p:nvSpPr>
        <p:spPr>
          <a:xfrm>
            <a:off x="289825" y="1640263"/>
            <a:ext cx="8015189" cy="4757911"/>
          </a:xfrm>
          <a:prstGeom prst="rect">
            <a:avLst/>
          </a:prstGeom>
          <a:noFill/>
          <a:ln>
            <a:noFill/>
          </a:ln>
        </p:spPr>
        <p:txBody>
          <a:bodyPr spcFirstLastPara="1" wrap="square" lIns="91425" tIns="45700" rIns="91425" bIns="45700" anchor="t" anchorCtr="0">
            <a:noAutofit/>
          </a:bodyPr>
          <a:lstStyle/>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365760" lvl="0" indent="-167449" algn="l" rtl="0">
              <a:lnSpc>
                <a:spcPct val="80000"/>
              </a:lnSpc>
              <a:spcBef>
                <a:spcPts val="300"/>
              </a:spcBef>
              <a:spcAft>
                <a:spcPts val="0"/>
              </a:spcAft>
              <a:buSzPts val="1395"/>
              <a:buNone/>
            </a:pPr>
            <a:endParaRPr lang="fr-FR" sz="1900" dirty="0"/>
          </a:p>
          <a:p>
            <a:pPr marL="365760" lvl="0" indent="-118236" algn="l" rtl="0">
              <a:lnSpc>
                <a:spcPct val="80000"/>
              </a:lnSpc>
              <a:spcBef>
                <a:spcPts val="300"/>
              </a:spcBef>
              <a:spcAft>
                <a:spcPts val="0"/>
              </a:spcAft>
              <a:buSzPts val="2170"/>
              <a:buNone/>
            </a:pPr>
            <a:endParaRPr lang="fr-FR" sz="1900" dirty="0"/>
          </a:p>
        </p:txBody>
      </p:sp>
      <p:pic>
        <p:nvPicPr>
          <p:cNvPr id="142" name="Google Shape;142;p16"/>
          <p:cNvPicPr preferRelativeResize="0"/>
          <p:nvPr/>
        </p:nvPicPr>
        <p:blipFill rotWithShape="1">
          <a:blip r:embed="rId3">
            <a:alphaModFix/>
          </a:blip>
          <a:srcRect/>
          <a:stretch/>
        </p:blipFill>
        <p:spPr>
          <a:xfrm>
            <a:off x="8203122" y="6137239"/>
            <a:ext cx="752946" cy="617416"/>
          </a:xfrm>
          <a:prstGeom prst="rect">
            <a:avLst/>
          </a:prstGeom>
          <a:noFill/>
          <a:ln>
            <a:noFill/>
          </a:ln>
        </p:spPr>
      </p:pic>
      <p:sp>
        <p:nvSpPr>
          <p:cNvPr id="4" name="ZoneTexte 3">
            <a:extLst>
              <a:ext uri="{FF2B5EF4-FFF2-40B4-BE49-F238E27FC236}">
                <a16:creationId xmlns:a16="http://schemas.microsoft.com/office/drawing/2014/main" id="{26AD5AC1-E2B7-4F99-866E-29880E52C47B}"/>
              </a:ext>
            </a:extLst>
          </p:cNvPr>
          <p:cNvSpPr txBox="1"/>
          <p:nvPr/>
        </p:nvSpPr>
        <p:spPr>
          <a:xfrm>
            <a:off x="476741" y="1735810"/>
            <a:ext cx="8093822" cy="3416320"/>
          </a:xfrm>
          <a:prstGeom prst="rect">
            <a:avLst/>
          </a:prstGeom>
          <a:noFill/>
        </p:spPr>
        <p:txBody>
          <a:bodyPr wrap="square" rtlCol="0">
            <a:spAutoFit/>
          </a:bodyPr>
          <a:lstStyle/>
          <a:p>
            <a:pPr algn="just"/>
            <a:endParaRPr lang="en-GB" sz="1800" b="1" dirty="0">
              <a:solidFill>
                <a:schemeClr val="dk1"/>
              </a:solidFill>
              <a:latin typeface="+mj-lt"/>
              <a:sym typeface="Georgia"/>
            </a:endParaRPr>
          </a:p>
          <a:p>
            <a:pPr algn="just"/>
            <a:r>
              <a:rPr lang="en-GB" sz="1800" b="1" dirty="0">
                <a:solidFill>
                  <a:schemeClr val="dk1"/>
                </a:solidFill>
                <a:latin typeface="+mj-lt"/>
                <a:sym typeface="Georgia"/>
              </a:rPr>
              <a:t>Focus on support services and training of staff</a:t>
            </a:r>
          </a:p>
          <a:p>
            <a:pPr algn="just"/>
            <a:endParaRPr lang="en-GB" sz="1800" b="1" dirty="0">
              <a:solidFill>
                <a:schemeClr val="dk1"/>
              </a:solidFill>
              <a:latin typeface="+mj-lt"/>
              <a:sym typeface="Georgia"/>
            </a:endParaRPr>
          </a:p>
          <a:p>
            <a:pPr algn="just"/>
            <a:r>
              <a:rPr lang="en-GB" sz="1800" b="1" dirty="0">
                <a:solidFill>
                  <a:schemeClr val="dk1"/>
                </a:solidFill>
                <a:latin typeface="+mj-lt"/>
                <a:sym typeface="Georgia"/>
              </a:rPr>
              <a:t>Spain - </a:t>
            </a:r>
            <a:r>
              <a:rPr lang="en-US" sz="1800" dirty="0">
                <a:solidFill>
                  <a:schemeClr val="dk1"/>
                </a:solidFill>
                <a:latin typeface="+mj-lt"/>
                <a:sym typeface="Georgia"/>
              </a:rPr>
              <a:t>Efforts are made to ensure that 80% of asylum seekers are lodged in small-scale accommodation such as apartments. Collective reception </a:t>
            </a:r>
            <a:r>
              <a:rPr lang="en-US" sz="1800" dirty="0" err="1">
                <a:solidFill>
                  <a:schemeClr val="dk1"/>
                </a:solidFill>
                <a:latin typeface="+mj-lt"/>
                <a:sym typeface="Georgia"/>
              </a:rPr>
              <a:t>centres</a:t>
            </a:r>
            <a:r>
              <a:rPr lang="en-US" sz="1800" dirty="0">
                <a:solidFill>
                  <a:schemeClr val="dk1"/>
                </a:solidFill>
                <a:latin typeface="+mj-lt"/>
                <a:sym typeface="Georgia"/>
              </a:rPr>
              <a:t> with decades of experience of welcoming asylum seekers also exist. GREVIO noted that in both cases provision of adequate medical and psychological support as well as the taking of forensic evidence was ensured for women victims of rape or of other forms of violence.</a:t>
            </a:r>
            <a:endParaRPr lang="en-GB" sz="1800" dirty="0">
              <a:solidFill>
                <a:schemeClr val="dk1"/>
              </a:solidFill>
              <a:latin typeface="+mj-lt"/>
              <a:sym typeface="Georgia"/>
            </a:endParaRPr>
          </a:p>
          <a:p>
            <a:pPr algn="just"/>
            <a:endParaRPr lang="en-GB" sz="1800" b="1" dirty="0">
              <a:solidFill>
                <a:schemeClr val="dk1"/>
              </a:solidFill>
              <a:latin typeface="+mj-lt"/>
              <a:sym typeface="Georgia"/>
            </a:endParaRPr>
          </a:p>
          <a:p>
            <a:pPr algn="just"/>
            <a:r>
              <a:rPr lang="en-GB" sz="1800" b="1" dirty="0">
                <a:solidFill>
                  <a:schemeClr val="dk1"/>
                </a:solidFill>
                <a:latin typeface="+mj-lt"/>
                <a:sym typeface="Georgia"/>
              </a:rPr>
              <a:t>Denmark</a:t>
            </a:r>
            <a:r>
              <a:rPr lang="en-GB" sz="1800" dirty="0">
                <a:solidFill>
                  <a:schemeClr val="dk1"/>
                </a:solidFill>
                <a:latin typeface="+mj-lt"/>
                <a:sym typeface="Georgia"/>
              </a:rPr>
              <a:t> - all staff running the reception and residence centres are trained on domestic violence to help identify women in need of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76741" y="677157"/>
            <a:ext cx="8377478" cy="1010880"/>
          </a:xfrm>
          <a:prstGeom prst="rect">
            <a:avLst/>
          </a:prstGeom>
          <a:noFill/>
          <a:ln>
            <a:noFill/>
          </a:ln>
        </p:spPr>
        <p:txBody>
          <a:bodyPr spcFirstLastPara="1" wrap="square" lIns="91425" tIns="45700" rIns="91425" bIns="45700" anchor="ctr" anchorCtr="0">
            <a:noAutofit/>
          </a:bodyPr>
          <a:lstStyle/>
          <a:p>
            <a:pPr lvl="0" algn="ctr">
              <a:buClr>
                <a:schemeClr val="dk1"/>
              </a:buClr>
              <a:buSzPts val="3600"/>
            </a:pPr>
            <a:r>
              <a:rPr kumimoji="0" lang="en-GB" sz="3600" b="1" i="0" u="none" strike="noStrike" kern="0" cap="none" spc="0" normalizeH="0" baseline="0" noProof="0" dirty="0">
                <a:ln>
                  <a:noFill/>
                </a:ln>
                <a:solidFill>
                  <a:srgbClr val="BA5116"/>
                </a:solidFill>
                <a:effectLst/>
                <a:uLnTx/>
                <a:uFillTx/>
                <a:latin typeface="Trebuchet MS"/>
                <a:sym typeface="Georgia"/>
              </a:rPr>
              <a:t>Challenges - </a:t>
            </a:r>
            <a:r>
              <a:rPr kumimoji="0" lang="en-GB" sz="2800" b="1" i="0" u="none" strike="noStrike" kern="0" cap="none" spc="0" normalizeH="0" baseline="0" noProof="0" dirty="0">
                <a:ln>
                  <a:noFill/>
                </a:ln>
                <a:solidFill>
                  <a:srgbClr val="BA5116"/>
                </a:solidFill>
                <a:effectLst/>
                <a:uLnTx/>
                <a:uFillTx/>
                <a:latin typeface="Trebuchet MS"/>
                <a:sym typeface="Georgia"/>
              </a:rPr>
              <a:t>Gender-sensitive reception procedures </a:t>
            </a:r>
            <a:endParaRPr sz="3600" b="1" dirty="0">
              <a:solidFill>
                <a:srgbClr val="BA5116"/>
              </a:solidFill>
              <a:sym typeface="Times New Roman"/>
            </a:endParaRPr>
          </a:p>
        </p:txBody>
      </p:sp>
      <p:sp>
        <p:nvSpPr>
          <p:cNvPr id="141" name="Google Shape;141;p16"/>
          <p:cNvSpPr txBox="1">
            <a:spLocks noGrp="1"/>
          </p:cNvSpPr>
          <p:nvPr>
            <p:ph type="body" idx="1"/>
          </p:nvPr>
        </p:nvSpPr>
        <p:spPr>
          <a:xfrm>
            <a:off x="289825" y="1640263"/>
            <a:ext cx="8015189" cy="4757911"/>
          </a:xfrm>
          <a:prstGeom prst="rect">
            <a:avLst/>
          </a:prstGeom>
          <a:noFill/>
          <a:ln>
            <a:noFill/>
          </a:ln>
        </p:spPr>
        <p:txBody>
          <a:bodyPr spcFirstLastPara="1" wrap="square" lIns="91425" tIns="45700" rIns="91425" bIns="45700" anchor="t" anchorCtr="0">
            <a:noAutofit/>
          </a:bodyPr>
          <a:lstStyle/>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365760" lvl="0" indent="-167449" algn="l" rtl="0">
              <a:lnSpc>
                <a:spcPct val="80000"/>
              </a:lnSpc>
              <a:spcBef>
                <a:spcPts val="300"/>
              </a:spcBef>
              <a:spcAft>
                <a:spcPts val="0"/>
              </a:spcAft>
              <a:buSzPts val="1395"/>
              <a:buNone/>
            </a:pPr>
            <a:endParaRPr lang="fr-FR" sz="1900" dirty="0"/>
          </a:p>
          <a:p>
            <a:pPr marL="365760" lvl="0" indent="-118236" algn="l" rtl="0">
              <a:lnSpc>
                <a:spcPct val="80000"/>
              </a:lnSpc>
              <a:spcBef>
                <a:spcPts val="300"/>
              </a:spcBef>
              <a:spcAft>
                <a:spcPts val="0"/>
              </a:spcAft>
              <a:buSzPts val="2170"/>
              <a:buNone/>
            </a:pPr>
            <a:endParaRPr lang="fr-FR" sz="1900" dirty="0"/>
          </a:p>
        </p:txBody>
      </p:sp>
      <p:pic>
        <p:nvPicPr>
          <p:cNvPr id="142" name="Google Shape;142;p16"/>
          <p:cNvPicPr preferRelativeResize="0"/>
          <p:nvPr/>
        </p:nvPicPr>
        <p:blipFill rotWithShape="1">
          <a:blip r:embed="rId3">
            <a:alphaModFix/>
          </a:blip>
          <a:srcRect/>
          <a:stretch/>
        </p:blipFill>
        <p:spPr>
          <a:xfrm>
            <a:off x="8203122" y="6137239"/>
            <a:ext cx="752946" cy="617416"/>
          </a:xfrm>
          <a:prstGeom prst="rect">
            <a:avLst/>
          </a:prstGeom>
          <a:noFill/>
          <a:ln>
            <a:noFill/>
          </a:ln>
        </p:spPr>
      </p:pic>
      <p:sp>
        <p:nvSpPr>
          <p:cNvPr id="4" name="ZoneTexte 3">
            <a:extLst>
              <a:ext uri="{FF2B5EF4-FFF2-40B4-BE49-F238E27FC236}">
                <a16:creationId xmlns:a16="http://schemas.microsoft.com/office/drawing/2014/main" id="{26AD5AC1-E2B7-4F99-866E-29880E52C47B}"/>
              </a:ext>
            </a:extLst>
          </p:cNvPr>
          <p:cNvSpPr txBox="1"/>
          <p:nvPr/>
        </p:nvSpPr>
        <p:spPr>
          <a:xfrm>
            <a:off x="476741" y="1735810"/>
            <a:ext cx="8093822" cy="4247317"/>
          </a:xfrm>
          <a:prstGeom prst="rect">
            <a:avLst/>
          </a:prstGeom>
          <a:noFill/>
        </p:spPr>
        <p:txBody>
          <a:bodyPr wrap="square" rtlCol="0">
            <a:spAutoFit/>
          </a:bodyPr>
          <a:lstStyle/>
          <a:p>
            <a:pPr algn="just"/>
            <a:endParaRPr lang="en-GB" sz="1800" b="1" dirty="0">
              <a:solidFill>
                <a:schemeClr val="dk1"/>
              </a:solidFill>
              <a:latin typeface="+mj-lt"/>
              <a:sym typeface="Georgia"/>
            </a:endParaRPr>
          </a:p>
          <a:p>
            <a:pPr algn="just"/>
            <a:r>
              <a:rPr lang="en-GB" sz="1800" b="1" dirty="0">
                <a:solidFill>
                  <a:schemeClr val="dk1"/>
                </a:solidFill>
                <a:latin typeface="+mj-lt"/>
                <a:sym typeface="Georgia"/>
              </a:rPr>
              <a:t>Vulnerability screening and safe </a:t>
            </a:r>
            <a:r>
              <a:rPr lang="en-GB" sz="1800" b="1" dirty="0" err="1">
                <a:solidFill>
                  <a:schemeClr val="dk1"/>
                </a:solidFill>
                <a:latin typeface="+mj-lt"/>
                <a:sym typeface="Georgia"/>
              </a:rPr>
              <a:t>accomodation</a:t>
            </a:r>
            <a:endParaRPr lang="en-GB" sz="1800" b="1" dirty="0">
              <a:solidFill>
                <a:schemeClr val="dk1"/>
              </a:solidFill>
              <a:latin typeface="+mj-lt"/>
              <a:sym typeface="Georgia"/>
            </a:endParaRPr>
          </a:p>
          <a:p>
            <a:pPr algn="just"/>
            <a:endParaRPr lang="en-GB" sz="1800" b="1" dirty="0">
              <a:solidFill>
                <a:schemeClr val="dk1"/>
              </a:solidFill>
              <a:latin typeface="+mj-lt"/>
              <a:sym typeface="Georgia"/>
            </a:endParaRPr>
          </a:p>
          <a:p>
            <a:pPr marL="285750" indent="-285750" algn="just">
              <a:buFont typeface="Wingdings" panose="05000000000000000000" pitchFamily="2" charset="2"/>
              <a:buChar char="Ø"/>
            </a:pPr>
            <a:r>
              <a:rPr lang="en-US" sz="1800" b="1" dirty="0">
                <a:solidFill>
                  <a:schemeClr val="dk1"/>
                </a:solidFill>
                <a:latin typeface="+mj-lt"/>
                <a:sym typeface="Georgia"/>
              </a:rPr>
              <a:t>In Italy, Malta and Spain</a:t>
            </a:r>
            <a:r>
              <a:rPr lang="en-US" sz="1800" dirty="0">
                <a:solidFill>
                  <a:schemeClr val="dk1"/>
                </a:solidFill>
                <a:latin typeface="+mj-lt"/>
                <a:sym typeface="Georgia"/>
              </a:rPr>
              <a:t>, GREVIO noted failure to systematically undertake vulnerability screening upon arrival which could result in women being placed in inappropriate accommodation that is not suited to their vulnerability.</a:t>
            </a:r>
          </a:p>
          <a:p>
            <a:pPr marL="285750" indent="-285750" algn="just">
              <a:buFont typeface="Wingdings" panose="05000000000000000000" pitchFamily="2" charset="2"/>
              <a:buChar char="Ø"/>
            </a:pPr>
            <a:r>
              <a:rPr lang="en-US" sz="1800" b="1" dirty="0">
                <a:solidFill>
                  <a:schemeClr val="dk1"/>
                </a:solidFill>
                <a:latin typeface="+mj-lt"/>
                <a:sym typeface="Georgia"/>
              </a:rPr>
              <a:t>In Belgium, Finland, Italy, Malta, Spain, and Sweden, </a:t>
            </a:r>
            <a:r>
              <a:rPr lang="en-US" sz="1800" dirty="0">
                <a:solidFill>
                  <a:schemeClr val="dk1"/>
                </a:solidFill>
                <a:latin typeface="+mj-lt"/>
                <a:sym typeface="Georgia"/>
              </a:rPr>
              <a:t>GREVIO</a:t>
            </a:r>
            <a:r>
              <a:rPr lang="en-US" sz="1800" b="1" dirty="0">
                <a:solidFill>
                  <a:schemeClr val="dk1"/>
                </a:solidFill>
                <a:latin typeface="+mj-lt"/>
                <a:sym typeface="Georgia"/>
              </a:rPr>
              <a:t> </a:t>
            </a:r>
            <a:r>
              <a:rPr lang="en-US" sz="1800" dirty="0">
                <a:solidFill>
                  <a:schemeClr val="dk1"/>
                </a:solidFill>
                <a:latin typeface="+mj-lt"/>
                <a:sym typeface="Georgia"/>
              </a:rPr>
              <a:t>observed</a:t>
            </a:r>
            <a:r>
              <a:rPr lang="en-US" sz="1800" b="1" dirty="0">
                <a:solidFill>
                  <a:schemeClr val="dk1"/>
                </a:solidFill>
                <a:latin typeface="+mj-lt"/>
                <a:sym typeface="Georgia"/>
              </a:rPr>
              <a:t> </a:t>
            </a:r>
            <a:r>
              <a:rPr lang="en-US" sz="1800" dirty="0">
                <a:solidFill>
                  <a:schemeClr val="dk1"/>
                </a:solidFill>
                <a:latin typeface="+mj-lt"/>
                <a:sym typeface="Georgia"/>
              </a:rPr>
              <a:t>lack of adequate and safe accommodation for women and girls. </a:t>
            </a:r>
          </a:p>
          <a:p>
            <a:pPr marL="285750" indent="-285750" algn="just">
              <a:buFont typeface="Wingdings" panose="05000000000000000000" pitchFamily="2" charset="2"/>
              <a:buChar char="Ø"/>
            </a:pPr>
            <a:endParaRPr lang="en-US" sz="1800" dirty="0">
              <a:solidFill>
                <a:schemeClr val="dk1"/>
              </a:solidFill>
              <a:latin typeface="+mj-lt"/>
              <a:sym typeface="Georgia"/>
            </a:endParaRPr>
          </a:p>
          <a:p>
            <a:pPr marL="714375" lvl="8" indent="-285750" algn="just">
              <a:buFont typeface="Wingdings" panose="05000000000000000000" pitchFamily="2" charset="2"/>
              <a:buChar char="ü"/>
            </a:pPr>
            <a:r>
              <a:rPr lang="en-US" sz="1800" dirty="0">
                <a:solidFill>
                  <a:schemeClr val="dk1"/>
                </a:solidFill>
                <a:latin typeface="+mj-lt"/>
                <a:sym typeface="Georgia"/>
              </a:rPr>
              <a:t>For example, in Malta GREVIO criticized the placement of potential gender-based violence victims in detention-like facilities on public health grounds for an indeterminate length of time, as well as in mixed sex accommodation. </a:t>
            </a:r>
            <a:endParaRPr lang="en-GB" sz="1800" dirty="0">
              <a:solidFill>
                <a:schemeClr val="dk1"/>
              </a:solidFill>
              <a:latin typeface="+mj-lt"/>
              <a:sym typeface="Georgia"/>
            </a:endParaRPr>
          </a:p>
          <a:p>
            <a:pPr algn="just"/>
            <a:endParaRPr lang="en-GB" sz="1800" b="1" dirty="0">
              <a:solidFill>
                <a:schemeClr val="dk1"/>
              </a:solidFill>
              <a:latin typeface="+mj-lt"/>
              <a:sym typeface="Georgia"/>
            </a:endParaRPr>
          </a:p>
        </p:txBody>
      </p:sp>
    </p:spTree>
    <p:extLst>
      <p:ext uri="{BB962C8B-B14F-4D97-AF65-F5344CB8AC3E}">
        <p14:creationId xmlns:p14="http://schemas.microsoft.com/office/powerpoint/2010/main" val="68944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76741" y="677157"/>
            <a:ext cx="8377478" cy="1010880"/>
          </a:xfrm>
          <a:prstGeom prst="rect">
            <a:avLst/>
          </a:prstGeom>
          <a:noFill/>
          <a:ln>
            <a:noFill/>
          </a:ln>
        </p:spPr>
        <p:txBody>
          <a:bodyPr spcFirstLastPara="1" wrap="square" lIns="91425" tIns="45700" rIns="91425" bIns="45700" anchor="ctr" anchorCtr="0">
            <a:noAutofit/>
          </a:bodyPr>
          <a:lstStyle/>
          <a:p>
            <a:pPr lvl="0" algn="ctr">
              <a:buClr>
                <a:schemeClr val="dk1"/>
              </a:buClr>
              <a:buSzPts val="3600"/>
            </a:pPr>
            <a:r>
              <a:rPr kumimoji="0" lang="en-GB" sz="3600" b="1" i="0" u="none" strike="noStrike" kern="0" cap="none" spc="0" normalizeH="0" baseline="0" noProof="0" dirty="0">
                <a:ln>
                  <a:noFill/>
                </a:ln>
                <a:solidFill>
                  <a:srgbClr val="BA5116"/>
                </a:solidFill>
                <a:effectLst/>
                <a:uLnTx/>
                <a:uFillTx/>
                <a:latin typeface="Trebuchet MS"/>
                <a:sym typeface="Georgia"/>
              </a:rPr>
              <a:t>Challenges - </a:t>
            </a:r>
            <a:r>
              <a:rPr kumimoji="0" lang="en-GB" sz="2800" b="1" i="0" u="none" strike="noStrike" kern="0" cap="none" spc="0" normalizeH="0" baseline="0" noProof="0" dirty="0">
                <a:ln>
                  <a:noFill/>
                </a:ln>
                <a:solidFill>
                  <a:srgbClr val="BA5116"/>
                </a:solidFill>
                <a:effectLst/>
                <a:uLnTx/>
                <a:uFillTx/>
                <a:latin typeface="Trebuchet MS"/>
                <a:sym typeface="Georgia"/>
              </a:rPr>
              <a:t>Gender-sensitive reception procedures </a:t>
            </a:r>
            <a:endParaRPr sz="3600" b="1" dirty="0">
              <a:solidFill>
                <a:srgbClr val="BA5116"/>
              </a:solidFill>
              <a:sym typeface="Times New Roman"/>
            </a:endParaRPr>
          </a:p>
        </p:txBody>
      </p:sp>
      <p:sp>
        <p:nvSpPr>
          <p:cNvPr id="141" name="Google Shape;141;p16"/>
          <p:cNvSpPr txBox="1">
            <a:spLocks noGrp="1"/>
          </p:cNvSpPr>
          <p:nvPr>
            <p:ph type="body" idx="1"/>
          </p:nvPr>
        </p:nvSpPr>
        <p:spPr>
          <a:xfrm>
            <a:off x="289825" y="1640263"/>
            <a:ext cx="8015189" cy="4757911"/>
          </a:xfrm>
          <a:prstGeom prst="rect">
            <a:avLst/>
          </a:prstGeom>
          <a:noFill/>
          <a:ln>
            <a:noFill/>
          </a:ln>
        </p:spPr>
        <p:txBody>
          <a:bodyPr spcFirstLastPara="1" wrap="square" lIns="91425" tIns="45700" rIns="91425" bIns="45700" anchor="t" anchorCtr="0">
            <a:noAutofit/>
          </a:bodyPr>
          <a:lstStyle/>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365760" lvl="0" indent="-167449" algn="l" rtl="0">
              <a:lnSpc>
                <a:spcPct val="80000"/>
              </a:lnSpc>
              <a:spcBef>
                <a:spcPts val="300"/>
              </a:spcBef>
              <a:spcAft>
                <a:spcPts val="0"/>
              </a:spcAft>
              <a:buSzPts val="1395"/>
              <a:buNone/>
            </a:pPr>
            <a:endParaRPr lang="fr-FR" sz="1900" dirty="0"/>
          </a:p>
          <a:p>
            <a:pPr marL="365760" lvl="0" indent="-118236" algn="l" rtl="0">
              <a:lnSpc>
                <a:spcPct val="80000"/>
              </a:lnSpc>
              <a:spcBef>
                <a:spcPts val="300"/>
              </a:spcBef>
              <a:spcAft>
                <a:spcPts val="0"/>
              </a:spcAft>
              <a:buSzPts val="2170"/>
              <a:buNone/>
            </a:pPr>
            <a:endParaRPr lang="fr-FR" sz="1900" dirty="0"/>
          </a:p>
        </p:txBody>
      </p:sp>
      <p:pic>
        <p:nvPicPr>
          <p:cNvPr id="142" name="Google Shape;142;p16"/>
          <p:cNvPicPr preferRelativeResize="0"/>
          <p:nvPr/>
        </p:nvPicPr>
        <p:blipFill rotWithShape="1">
          <a:blip r:embed="rId3">
            <a:alphaModFix/>
          </a:blip>
          <a:srcRect/>
          <a:stretch/>
        </p:blipFill>
        <p:spPr>
          <a:xfrm>
            <a:off x="8203122" y="6137239"/>
            <a:ext cx="752946" cy="617416"/>
          </a:xfrm>
          <a:prstGeom prst="rect">
            <a:avLst/>
          </a:prstGeom>
          <a:noFill/>
          <a:ln>
            <a:noFill/>
          </a:ln>
        </p:spPr>
      </p:pic>
      <p:sp>
        <p:nvSpPr>
          <p:cNvPr id="4" name="ZoneTexte 3">
            <a:extLst>
              <a:ext uri="{FF2B5EF4-FFF2-40B4-BE49-F238E27FC236}">
                <a16:creationId xmlns:a16="http://schemas.microsoft.com/office/drawing/2014/main" id="{26AD5AC1-E2B7-4F99-866E-29880E52C47B}"/>
              </a:ext>
            </a:extLst>
          </p:cNvPr>
          <p:cNvSpPr txBox="1"/>
          <p:nvPr/>
        </p:nvSpPr>
        <p:spPr>
          <a:xfrm>
            <a:off x="476741" y="1735810"/>
            <a:ext cx="8093822" cy="5355312"/>
          </a:xfrm>
          <a:prstGeom prst="rect">
            <a:avLst/>
          </a:prstGeom>
          <a:noFill/>
        </p:spPr>
        <p:txBody>
          <a:bodyPr wrap="square" rtlCol="0">
            <a:spAutoFit/>
          </a:bodyPr>
          <a:lstStyle/>
          <a:p>
            <a:pPr algn="just"/>
            <a:endParaRPr lang="en-GB" sz="1800" b="1" dirty="0">
              <a:solidFill>
                <a:schemeClr val="dk1"/>
              </a:solidFill>
              <a:latin typeface="+mj-lt"/>
              <a:sym typeface="Georgia"/>
            </a:endParaRPr>
          </a:p>
          <a:p>
            <a:pPr algn="just"/>
            <a:r>
              <a:rPr lang="en-US" sz="1800" b="1" dirty="0">
                <a:solidFill>
                  <a:schemeClr val="dk1"/>
                </a:solidFill>
                <a:latin typeface="+mj-lt"/>
                <a:sym typeface="Georgia"/>
              </a:rPr>
              <a:t>Training and gender-sensitive reception procedures and guidelines</a:t>
            </a:r>
          </a:p>
          <a:p>
            <a:pPr algn="just"/>
            <a:endParaRPr lang="en-US" sz="1800" dirty="0">
              <a:solidFill>
                <a:schemeClr val="dk1"/>
              </a:solidFill>
              <a:latin typeface="+mj-lt"/>
              <a:sym typeface="Georgia"/>
            </a:endParaRPr>
          </a:p>
          <a:p>
            <a:pPr marL="285750" indent="-285750" algn="just">
              <a:buFont typeface="Wingdings" panose="05000000000000000000" pitchFamily="2" charset="2"/>
              <a:buChar char="Ø"/>
            </a:pPr>
            <a:r>
              <a:rPr lang="en-US" sz="1800" b="1" dirty="0">
                <a:solidFill>
                  <a:schemeClr val="dk1"/>
                </a:solidFill>
                <a:latin typeface="+mj-lt"/>
                <a:sym typeface="Georgia"/>
              </a:rPr>
              <a:t>In Albania, Belgium, Italy and Monaco </a:t>
            </a:r>
            <a:r>
              <a:rPr lang="en-US" sz="1800" dirty="0">
                <a:solidFill>
                  <a:schemeClr val="dk1"/>
                </a:solidFill>
                <a:latin typeface="+mj-lt"/>
                <a:sym typeface="Georgia"/>
              </a:rPr>
              <a:t>GREVIO</a:t>
            </a:r>
            <a:r>
              <a:rPr lang="en-US" sz="1800" b="1" dirty="0">
                <a:solidFill>
                  <a:schemeClr val="dk1"/>
                </a:solidFill>
                <a:latin typeface="+mj-lt"/>
                <a:sym typeface="Georgia"/>
              </a:rPr>
              <a:t> </a:t>
            </a:r>
            <a:r>
              <a:rPr lang="en-US" sz="1800" dirty="0">
                <a:solidFill>
                  <a:schemeClr val="dk1"/>
                </a:solidFill>
                <a:latin typeface="+mj-lt"/>
                <a:sym typeface="Georgia"/>
              </a:rPr>
              <a:t>found shortcomings in the training of personnel on gender-based violence. </a:t>
            </a:r>
          </a:p>
          <a:p>
            <a:pPr algn="just"/>
            <a:endParaRPr lang="en-US" sz="1800" dirty="0">
              <a:solidFill>
                <a:schemeClr val="dk1"/>
              </a:solidFill>
              <a:latin typeface="+mj-lt"/>
              <a:sym typeface="Georgia"/>
            </a:endParaRPr>
          </a:p>
          <a:p>
            <a:pPr marL="989013" lvl="1" indent="-285750" algn="just">
              <a:buFont typeface="Wingdings" panose="05000000000000000000" pitchFamily="2" charset="2"/>
              <a:buChar char="Ø"/>
            </a:pPr>
            <a:r>
              <a:rPr lang="en-US" sz="1800" b="1" dirty="0">
                <a:solidFill>
                  <a:schemeClr val="dk1"/>
                </a:solidFill>
                <a:latin typeface="+mj-lt"/>
                <a:sym typeface="Georgia"/>
              </a:rPr>
              <a:t>In Italy </a:t>
            </a:r>
            <a:r>
              <a:rPr lang="en-US" sz="1800" dirty="0">
                <a:solidFill>
                  <a:schemeClr val="dk1"/>
                </a:solidFill>
                <a:latin typeface="+mj-lt"/>
                <a:sym typeface="Georgia"/>
              </a:rPr>
              <a:t>poor reception procedures were exacerbated by the limited:</a:t>
            </a:r>
          </a:p>
          <a:p>
            <a:pPr marL="703263" lvl="1" algn="just"/>
            <a:endParaRPr lang="en-US" sz="1800" dirty="0">
              <a:solidFill>
                <a:schemeClr val="dk1"/>
              </a:solidFill>
              <a:latin typeface="+mj-lt"/>
              <a:sym typeface="Georgia"/>
            </a:endParaRPr>
          </a:p>
          <a:p>
            <a:pPr marL="1631950" lvl="2" indent="-285750" algn="just">
              <a:buFont typeface="Wingdings" panose="05000000000000000000" pitchFamily="2" charset="2"/>
              <a:buChar char="ü"/>
            </a:pPr>
            <a:r>
              <a:rPr lang="en-US" sz="1800" dirty="0">
                <a:solidFill>
                  <a:schemeClr val="dk1"/>
                </a:solidFill>
                <a:latin typeface="+mj-lt"/>
                <a:sym typeface="Georgia"/>
              </a:rPr>
              <a:t>training of personnel of accommodation </a:t>
            </a:r>
            <a:r>
              <a:rPr lang="en-US" sz="1800" dirty="0" err="1">
                <a:solidFill>
                  <a:schemeClr val="dk1"/>
                </a:solidFill>
                <a:latin typeface="+mj-lt"/>
                <a:sym typeface="Georgia"/>
              </a:rPr>
              <a:t>centres</a:t>
            </a:r>
            <a:r>
              <a:rPr lang="en-US" sz="1800" dirty="0">
                <a:solidFill>
                  <a:schemeClr val="dk1"/>
                </a:solidFill>
                <a:latin typeface="+mj-lt"/>
                <a:sym typeface="Georgia"/>
              </a:rPr>
              <a:t> </a:t>
            </a:r>
          </a:p>
          <a:p>
            <a:pPr marL="1631950" lvl="2" indent="-285750" algn="just">
              <a:buFont typeface="Wingdings" panose="05000000000000000000" pitchFamily="2" charset="2"/>
              <a:buChar char="ü"/>
            </a:pPr>
            <a:r>
              <a:rPr lang="en-US" sz="1800" dirty="0">
                <a:solidFill>
                  <a:schemeClr val="dk1"/>
                </a:solidFill>
                <a:latin typeface="+mj-lt"/>
                <a:sym typeface="Georgia"/>
              </a:rPr>
              <a:t>lack of </a:t>
            </a:r>
            <a:r>
              <a:rPr lang="en-US" sz="1800" dirty="0" err="1">
                <a:solidFill>
                  <a:schemeClr val="dk1"/>
                </a:solidFill>
                <a:latin typeface="+mj-lt"/>
                <a:sym typeface="Georgia"/>
              </a:rPr>
              <a:t>specialisation</a:t>
            </a:r>
            <a:r>
              <a:rPr lang="en-US" sz="1800" dirty="0">
                <a:solidFill>
                  <a:schemeClr val="dk1"/>
                </a:solidFill>
                <a:latin typeface="+mj-lt"/>
                <a:sym typeface="Georgia"/>
              </a:rPr>
              <a:t> of many of the </a:t>
            </a:r>
            <a:r>
              <a:rPr lang="en-US" sz="1800" dirty="0" err="1">
                <a:solidFill>
                  <a:schemeClr val="dk1"/>
                </a:solidFill>
                <a:latin typeface="+mj-lt"/>
                <a:sym typeface="Georgia"/>
              </a:rPr>
              <a:t>organisations</a:t>
            </a:r>
            <a:r>
              <a:rPr lang="en-US" sz="1800" dirty="0">
                <a:solidFill>
                  <a:schemeClr val="dk1"/>
                </a:solidFill>
                <a:latin typeface="+mj-lt"/>
                <a:sym typeface="Georgia"/>
              </a:rPr>
              <a:t> who run the </a:t>
            </a:r>
            <a:r>
              <a:rPr lang="en-US" sz="1800" dirty="0" err="1">
                <a:solidFill>
                  <a:schemeClr val="dk1"/>
                </a:solidFill>
                <a:latin typeface="+mj-lt"/>
                <a:sym typeface="Georgia"/>
              </a:rPr>
              <a:t>centres</a:t>
            </a:r>
            <a:r>
              <a:rPr lang="en-US" sz="1800" dirty="0">
                <a:solidFill>
                  <a:schemeClr val="dk1"/>
                </a:solidFill>
                <a:latin typeface="+mj-lt"/>
                <a:sym typeface="Georgia"/>
              </a:rPr>
              <a:t>.</a:t>
            </a:r>
          </a:p>
          <a:p>
            <a:pPr marL="1631950" lvl="2" indent="-285750" algn="just">
              <a:buFont typeface="Wingdings" panose="05000000000000000000" pitchFamily="2" charset="2"/>
              <a:buChar char="ü"/>
            </a:pPr>
            <a:r>
              <a:rPr lang="en-US" sz="1800" dirty="0">
                <a:solidFill>
                  <a:schemeClr val="dk1"/>
                </a:solidFill>
                <a:latin typeface="+mj-lt"/>
                <a:sym typeface="Georgia"/>
              </a:rPr>
              <a:t>limited access to reception and detention facilities of NGOs specialized in violence against women</a:t>
            </a:r>
          </a:p>
          <a:p>
            <a:pPr lvl="2" algn="just"/>
            <a:endParaRPr lang="en-US" sz="1800" dirty="0">
              <a:solidFill>
                <a:schemeClr val="dk1"/>
              </a:solidFill>
              <a:latin typeface="+mj-lt"/>
              <a:sym typeface="Georgia"/>
            </a:endParaRPr>
          </a:p>
          <a:p>
            <a:pPr marL="285750" indent="-285750" algn="just">
              <a:buFont typeface="Wingdings" panose="05000000000000000000" pitchFamily="2" charset="2"/>
              <a:buChar char="Ø"/>
            </a:pPr>
            <a:r>
              <a:rPr lang="en-US" sz="1800" b="1" dirty="0">
                <a:solidFill>
                  <a:schemeClr val="dk1"/>
                </a:solidFill>
                <a:latin typeface="+mj-lt"/>
                <a:sym typeface="Georgia"/>
              </a:rPr>
              <a:t>In the reports on Belgium, Finland and Italy </a:t>
            </a:r>
            <a:r>
              <a:rPr lang="en-US" sz="1800" dirty="0">
                <a:solidFill>
                  <a:schemeClr val="dk1"/>
                </a:solidFill>
                <a:latin typeface="+mj-lt"/>
                <a:sym typeface="Georgia"/>
              </a:rPr>
              <a:t>GREVIO found that while good practice existed in some reception </a:t>
            </a:r>
            <a:r>
              <a:rPr lang="en-US" sz="1800" dirty="0" err="1">
                <a:solidFill>
                  <a:schemeClr val="dk1"/>
                </a:solidFill>
                <a:latin typeface="+mj-lt"/>
                <a:sym typeface="Georgia"/>
              </a:rPr>
              <a:t>centres</a:t>
            </a:r>
            <a:r>
              <a:rPr lang="en-US" sz="1800" dirty="0">
                <a:solidFill>
                  <a:schemeClr val="dk1"/>
                </a:solidFill>
                <a:latin typeface="+mj-lt"/>
                <a:sym typeface="Georgia"/>
              </a:rPr>
              <a:t>, </a:t>
            </a:r>
            <a:r>
              <a:rPr lang="en-US" sz="1800" dirty="0" err="1">
                <a:solidFill>
                  <a:schemeClr val="dk1"/>
                </a:solidFill>
                <a:latin typeface="+mj-lt"/>
                <a:sym typeface="Georgia"/>
              </a:rPr>
              <a:t>centralised</a:t>
            </a:r>
            <a:r>
              <a:rPr lang="en-US" sz="1800" dirty="0">
                <a:solidFill>
                  <a:schemeClr val="dk1"/>
                </a:solidFill>
                <a:latin typeface="+mj-lt"/>
                <a:sym typeface="Georgia"/>
              </a:rPr>
              <a:t> gender protocols or guidelines would facilitate a </a:t>
            </a:r>
            <a:r>
              <a:rPr lang="en-US" sz="1800" dirty="0" err="1">
                <a:solidFill>
                  <a:schemeClr val="dk1"/>
                </a:solidFill>
                <a:latin typeface="+mj-lt"/>
                <a:sym typeface="Georgia"/>
              </a:rPr>
              <a:t>harmonised</a:t>
            </a:r>
            <a:r>
              <a:rPr lang="en-US" sz="1800" dirty="0">
                <a:solidFill>
                  <a:schemeClr val="dk1"/>
                </a:solidFill>
                <a:latin typeface="+mj-lt"/>
                <a:sym typeface="Georgia"/>
              </a:rPr>
              <a:t> approach to violence against women that is currently lacking.</a:t>
            </a:r>
            <a:r>
              <a:rPr lang="en-US" sz="1800" b="1" dirty="0">
                <a:solidFill>
                  <a:schemeClr val="dk1"/>
                </a:solidFill>
                <a:latin typeface="+mj-lt"/>
                <a:sym typeface="Georgia"/>
              </a:rPr>
              <a:t> </a:t>
            </a:r>
          </a:p>
          <a:p>
            <a:pPr algn="just"/>
            <a:endParaRPr lang="en-US" sz="1800" b="1" dirty="0">
              <a:solidFill>
                <a:schemeClr val="dk1"/>
              </a:solidFill>
              <a:latin typeface="+mj-lt"/>
              <a:sym typeface="Georgia"/>
            </a:endParaRPr>
          </a:p>
        </p:txBody>
      </p:sp>
    </p:spTree>
    <p:extLst>
      <p:ext uri="{BB962C8B-B14F-4D97-AF65-F5344CB8AC3E}">
        <p14:creationId xmlns:p14="http://schemas.microsoft.com/office/powerpoint/2010/main" val="204213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76741" y="677157"/>
            <a:ext cx="8377478" cy="1010880"/>
          </a:xfrm>
          <a:prstGeom prst="rect">
            <a:avLst/>
          </a:prstGeom>
          <a:noFill/>
          <a:ln>
            <a:noFill/>
          </a:ln>
        </p:spPr>
        <p:txBody>
          <a:bodyPr spcFirstLastPara="1" wrap="square" lIns="91425" tIns="45700" rIns="91425" bIns="45700" anchor="ctr" anchorCtr="0">
            <a:noAutofit/>
          </a:bodyPr>
          <a:lstStyle/>
          <a:p>
            <a:pPr lvl="0" algn="ctr">
              <a:buClr>
                <a:schemeClr val="dk1"/>
              </a:buClr>
              <a:buSzPts val="3600"/>
            </a:pPr>
            <a:r>
              <a:rPr kumimoji="0" lang="en-GB" sz="2400" b="1" i="0" u="none" strike="noStrike" kern="0" cap="none" spc="0" normalizeH="0" baseline="0" noProof="0" dirty="0">
                <a:ln>
                  <a:noFill/>
                </a:ln>
                <a:solidFill>
                  <a:srgbClr val="BA5116"/>
                </a:solidFill>
                <a:effectLst/>
                <a:uLnTx/>
                <a:uFillTx/>
                <a:latin typeface="Trebuchet MS"/>
                <a:sym typeface="Georgia"/>
              </a:rPr>
              <a:t>Challenges - Gender-sensitive reception procedures </a:t>
            </a:r>
            <a:endParaRPr sz="2400" b="1" dirty="0">
              <a:solidFill>
                <a:srgbClr val="BA5116"/>
              </a:solidFill>
              <a:sym typeface="Times New Roman"/>
            </a:endParaRPr>
          </a:p>
        </p:txBody>
      </p:sp>
      <p:sp>
        <p:nvSpPr>
          <p:cNvPr id="141" name="Google Shape;141;p16"/>
          <p:cNvSpPr txBox="1">
            <a:spLocks noGrp="1"/>
          </p:cNvSpPr>
          <p:nvPr>
            <p:ph type="body" idx="1"/>
          </p:nvPr>
        </p:nvSpPr>
        <p:spPr>
          <a:xfrm>
            <a:off x="289825" y="1640263"/>
            <a:ext cx="8015189" cy="4757911"/>
          </a:xfrm>
          <a:prstGeom prst="rect">
            <a:avLst/>
          </a:prstGeom>
          <a:noFill/>
          <a:ln>
            <a:noFill/>
          </a:ln>
        </p:spPr>
        <p:txBody>
          <a:bodyPr spcFirstLastPara="1" wrap="square" lIns="91425" tIns="45700" rIns="91425" bIns="45700" anchor="t" anchorCtr="0">
            <a:noAutofit/>
          </a:bodyPr>
          <a:lstStyle/>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571500" lvl="0" indent="-438658" algn="l" rtl="0">
              <a:lnSpc>
                <a:spcPct val="80000"/>
              </a:lnSpc>
              <a:spcBef>
                <a:spcPts val="300"/>
              </a:spcBef>
              <a:spcAft>
                <a:spcPts val="0"/>
              </a:spcAft>
              <a:buSzPts val="2092"/>
              <a:buFont typeface="Arial"/>
              <a:buNone/>
            </a:pPr>
            <a:endParaRPr lang="fr-FR" sz="1900" dirty="0"/>
          </a:p>
          <a:p>
            <a:pPr marL="365760" lvl="0" indent="-167449" algn="l" rtl="0">
              <a:lnSpc>
                <a:spcPct val="80000"/>
              </a:lnSpc>
              <a:spcBef>
                <a:spcPts val="300"/>
              </a:spcBef>
              <a:spcAft>
                <a:spcPts val="0"/>
              </a:spcAft>
              <a:buSzPts val="1395"/>
              <a:buNone/>
            </a:pPr>
            <a:endParaRPr lang="fr-FR" sz="1900" dirty="0"/>
          </a:p>
          <a:p>
            <a:pPr marL="365760" lvl="0" indent="-118236" algn="l" rtl="0">
              <a:lnSpc>
                <a:spcPct val="80000"/>
              </a:lnSpc>
              <a:spcBef>
                <a:spcPts val="300"/>
              </a:spcBef>
              <a:spcAft>
                <a:spcPts val="0"/>
              </a:spcAft>
              <a:buSzPts val="2170"/>
              <a:buNone/>
            </a:pPr>
            <a:endParaRPr lang="fr-FR" sz="1900" dirty="0"/>
          </a:p>
        </p:txBody>
      </p:sp>
      <p:pic>
        <p:nvPicPr>
          <p:cNvPr id="142" name="Google Shape;142;p16"/>
          <p:cNvPicPr preferRelativeResize="0"/>
          <p:nvPr/>
        </p:nvPicPr>
        <p:blipFill rotWithShape="1">
          <a:blip r:embed="rId3">
            <a:alphaModFix/>
          </a:blip>
          <a:srcRect/>
          <a:stretch/>
        </p:blipFill>
        <p:spPr>
          <a:xfrm>
            <a:off x="8203122" y="6137239"/>
            <a:ext cx="752946" cy="617416"/>
          </a:xfrm>
          <a:prstGeom prst="rect">
            <a:avLst/>
          </a:prstGeom>
          <a:noFill/>
          <a:ln>
            <a:noFill/>
          </a:ln>
        </p:spPr>
      </p:pic>
      <p:sp>
        <p:nvSpPr>
          <p:cNvPr id="4" name="ZoneTexte 3">
            <a:extLst>
              <a:ext uri="{FF2B5EF4-FFF2-40B4-BE49-F238E27FC236}">
                <a16:creationId xmlns:a16="http://schemas.microsoft.com/office/drawing/2014/main" id="{26AD5AC1-E2B7-4F99-866E-29880E52C47B}"/>
              </a:ext>
            </a:extLst>
          </p:cNvPr>
          <p:cNvSpPr txBox="1"/>
          <p:nvPr/>
        </p:nvSpPr>
        <p:spPr>
          <a:xfrm>
            <a:off x="476741" y="1735810"/>
            <a:ext cx="8093822" cy="5078313"/>
          </a:xfrm>
          <a:prstGeom prst="rect">
            <a:avLst/>
          </a:prstGeom>
          <a:noFill/>
        </p:spPr>
        <p:txBody>
          <a:bodyPr wrap="square" rtlCol="0">
            <a:spAutoFit/>
          </a:bodyPr>
          <a:lstStyle/>
          <a:p>
            <a:pPr algn="just"/>
            <a:r>
              <a:rPr lang="en-US" sz="1800" b="1" dirty="0">
                <a:solidFill>
                  <a:schemeClr val="dk1"/>
                </a:solidFill>
                <a:latin typeface="+mj-lt"/>
                <a:sym typeface="Georgia"/>
              </a:rPr>
              <a:t>Access to specialist support services and provision of information to asylum seekers</a:t>
            </a:r>
          </a:p>
          <a:p>
            <a:pPr algn="just"/>
            <a:endParaRPr lang="en-US" sz="1800" dirty="0">
              <a:solidFill>
                <a:schemeClr val="dk1"/>
              </a:solidFill>
              <a:latin typeface="+mj-lt"/>
              <a:sym typeface="Georgia"/>
            </a:endParaRPr>
          </a:p>
          <a:p>
            <a:pPr marL="285750" indent="-285750" algn="just">
              <a:buFont typeface="Wingdings" panose="05000000000000000000" pitchFamily="2" charset="2"/>
              <a:buChar char="Ø"/>
            </a:pPr>
            <a:r>
              <a:rPr lang="en-US" sz="1800" b="1" dirty="0">
                <a:solidFill>
                  <a:schemeClr val="dk1"/>
                </a:solidFill>
                <a:latin typeface="+mj-lt"/>
                <a:sym typeface="Georgia"/>
              </a:rPr>
              <a:t>In Austria and the Netherlands GREVIO </a:t>
            </a:r>
            <a:r>
              <a:rPr lang="en-US" sz="1800" dirty="0">
                <a:solidFill>
                  <a:schemeClr val="dk1"/>
                </a:solidFill>
                <a:latin typeface="+mj-lt"/>
                <a:sym typeface="Georgia"/>
              </a:rPr>
              <a:t>observed that administrative requirements/the modalities in which shelters and </a:t>
            </a:r>
            <a:r>
              <a:rPr lang="en-US" sz="1800" dirty="0" err="1">
                <a:solidFill>
                  <a:schemeClr val="dk1"/>
                </a:solidFill>
                <a:latin typeface="+mj-lt"/>
                <a:sym typeface="Georgia"/>
              </a:rPr>
              <a:t>specialised</a:t>
            </a:r>
            <a:r>
              <a:rPr lang="en-US" sz="1800" dirty="0">
                <a:solidFill>
                  <a:schemeClr val="dk1"/>
                </a:solidFill>
                <a:latin typeface="+mj-lt"/>
                <a:sym typeface="Georgia"/>
              </a:rPr>
              <a:t> support services are funded, in practice, exclude asylum-seeking women and migrant women from accommodation in shelters and from access to </a:t>
            </a:r>
            <a:r>
              <a:rPr lang="en-US" sz="1800" dirty="0" err="1">
                <a:solidFill>
                  <a:schemeClr val="dk1"/>
                </a:solidFill>
                <a:latin typeface="+mj-lt"/>
                <a:sym typeface="Georgia"/>
              </a:rPr>
              <a:t>specialised</a:t>
            </a:r>
            <a:r>
              <a:rPr lang="en-US" sz="1800" dirty="0">
                <a:solidFill>
                  <a:schemeClr val="dk1"/>
                </a:solidFill>
                <a:latin typeface="+mj-lt"/>
                <a:sym typeface="Georgia"/>
              </a:rPr>
              <a:t> support services. </a:t>
            </a:r>
          </a:p>
          <a:p>
            <a:pPr algn="just"/>
            <a:endParaRPr lang="en-US" sz="1800" dirty="0">
              <a:solidFill>
                <a:schemeClr val="dk1"/>
              </a:solidFill>
              <a:latin typeface="+mj-lt"/>
              <a:sym typeface="Georgia"/>
            </a:endParaRPr>
          </a:p>
          <a:p>
            <a:pPr marL="285750" indent="-285750" algn="just">
              <a:buFont typeface="Wingdings" panose="05000000000000000000" pitchFamily="2" charset="2"/>
              <a:buChar char="Ø"/>
            </a:pPr>
            <a:r>
              <a:rPr lang="en-US" sz="1800" b="1" dirty="0">
                <a:solidFill>
                  <a:schemeClr val="dk1"/>
                </a:solidFill>
                <a:latin typeface="+mj-lt"/>
                <a:sym typeface="Georgia"/>
              </a:rPr>
              <a:t>In Italy, the Netherlands, and Serbia </a:t>
            </a:r>
            <a:r>
              <a:rPr lang="en-US" sz="1800" dirty="0">
                <a:solidFill>
                  <a:schemeClr val="dk1"/>
                </a:solidFill>
                <a:latin typeface="+mj-lt"/>
                <a:sym typeface="Georgia"/>
              </a:rPr>
              <a:t>GREVIO identified shortcomings in ensuring asylum seeking women’s access to specialist support services outside of reception facilities.</a:t>
            </a:r>
          </a:p>
          <a:p>
            <a:pPr algn="just"/>
            <a:endParaRPr lang="en-US" sz="1800" dirty="0">
              <a:solidFill>
                <a:schemeClr val="dk1"/>
              </a:solidFill>
              <a:latin typeface="+mj-lt"/>
              <a:sym typeface="Georgia"/>
            </a:endParaRPr>
          </a:p>
          <a:p>
            <a:pPr marL="285750" indent="-285750" algn="just">
              <a:buFont typeface="Wingdings" panose="05000000000000000000" pitchFamily="2" charset="2"/>
              <a:buChar char="Ø"/>
            </a:pPr>
            <a:r>
              <a:rPr lang="en-US" sz="1800" b="1" dirty="0">
                <a:solidFill>
                  <a:schemeClr val="dk1"/>
                </a:solidFill>
                <a:latin typeface="+mj-lt"/>
                <a:sym typeface="Georgia"/>
              </a:rPr>
              <a:t>In Italy, Malta, the Netherlands, Serbia, Spain, and Sweden </a:t>
            </a:r>
            <a:r>
              <a:rPr lang="en-US" sz="1800" dirty="0">
                <a:solidFill>
                  <a:schemeClr val="dk1"/>
                </a:solidFill>
                <a:latin typeface="+mj-lt"/>
                <a:sym typeface="Georgia"/>
              </a:rPr>
              <a:t>access to support services is often hindered by lack of provision of information on their availability and lack of staff trained to provide such information and/or to refer vulnerable asylum-seekers to specialist services. </a:t>
            </a:r>
          </a:p>
          <a:p>
            <a:pPr algn="just"/>
            <a:endParaRPr lang="en-US" sz="1800" b="1" dirty="0">
              <a:solidFill>
                <a:schemeClr val="dk1"/>
              </a:solidFill>
              <a:latin typeface="+mj-lt"/>
              <a:sym typeface="Georgia"/>
            </a:endParaRPr>
          </a:p>
        </p:txBody>
      </p:sp>
    </p:spTree>
    <p:extLst>
      <p:ext uri="{BB962C8B-B14F-4D97-AF65-F5344CB8AC3E}">
        <p14:creationId xmlns:p14="http://schemas.microsoft.com/office/powerpoint/2010/main" val="3687875508"/>
      </p:ext>
    </p:extLst>
  </p:cSld>
  <p:clrMapOvr>
    <a:masterClrMapping/>
  </p:clrMapOvr>
</p:sld>
</file>

<file path=ppt/theme/theme1.xml><?xml version="1.0" encoding="utf-8"?>
<a:theme xmlns:a="http://schemas.openxmlformats.org/drawingml/2006/main" name="Urban">
  <a:themeElements>
    <a:clrScheme name="Custom 8">
      <a:dk1>
        <a:srgbClr val="000000"/>
      </a:dk1>
      <a:lt1>
        <a:srgbClr val="FFFFFF"/>
      </a:lt1>
      <a:dk2>
        <a:srgbClr val="534949"/>
      </a:dk2>
      <a:lt2>
        <a:srgbClr val="E9874F"/>
      </a:lt2>
      <a:accent1>
        <a:srgbClr val="BA5116"/>
      </a:accent1>
      <a:accent2>
        <a:srgbClr val="E9874F"/>
      </a:accent2>
      <a:accent3>
        <a:srgbClr val="FFFFFF"/>
      </a:accent3>
      <a:accent4>
        <a:srgbClr val="BA5116"/>
      </a:accent4>
      <a:accent5>
        <a:srgbClr val="FAD5A4"/>
      </a:accent5>
      <a:accent6>
        <a:srgbClr val="F09714"/>
      </a:accent6>
      <a:hlink>
        <a:srgbClr val="C4740A"/>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8">
      <a:dk1>
        <a:srgbClr val="000000"/>
      </a:dk1>
      <a:lt1>
        <a:srgbClr val="FFFFFF"/>
      </a:lt1>
      <a:dk2>
        <a:srgbClr val="534949"/>
      </a:dk2>
      <a:lt2>
        <a:srgbClr val="E9874F"/>
      </a:lt2>
      <a:accent1>
        <a:srgbClr val="BA5116"/>
      </a:accent1>
      <a:accent2>
        <a:srgbClr val="E9874F"/>
      </a:accent2>
      <a:accent3>
        <a:srgbClr val="FFFFFF"/>
      </a:accent3>
      <a:accent4>
        <a:srgbClr val="BA5116"/>
      </a:accent4>
      <a:accent5>
        <a:srgbClr val="FAD5A4"/>
      </a:accent5>
      <a:accent6>
        <a:srgbClr val="F09714"/>
      </a:accent6>
      <a:hlink>
        <a:srgbClr val="C4740A"/>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6949</TotalTime>
  <Words>925</Words>
  <Application>Microsoft Office PowerPoint</Application>
  <PresentationFormat>Skjermfremvisning (4:3)</PresentationFormat>
  <Paragraphs>104</Paragraphs>
  <Slides>11</Slides>
  <Notes>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11</vt:i4>
      </vt:variant>
    </vt:vector>
  </HeadingPairs>
  <TitlesOfParts>
    <vt:vector size="20" baseType="lpstr">
      <vt:lpstr>Arial</vt:lpstr>
      <vt:lpstr>Calibri</vt:lpstr>
      <vt:lpstr>Georgia</vt:lpstr>
      <vt:lpstr>Noto Sans Symbols</vt:lpstr>
      <vt:lpstr>Times New Roman</vt:lpstr>
      <vt:lpstr>Trebuchet MS</vt:lpstr>
      <vt:lpstr>Wingdings</vt:lpstr>
      <vt:lpstr>Urban</vt:lpstr>
      <vt:lpstr>Urban</vt:lpstr>
      <vt:lpstr> </vt:lpstr>
      <vt:lpstr>Istanbul Convention as a Roadmap</vt:lpstr>
      <vt:lpstr>Article 60 paragraph 3</vt:lpstr>
      <vt:lpstr>Promising Practices - Gender-sensitive reception procedures </vt:lpstr>
      <vt:lpstr>Promising Practices - Gender-sensitive reception procedures </vt:lpstr>
      <vt:lpstr>Promising Practices - Gender-sensitive reception procedures </vt:lpstr>
      <vt:lpstr>Challenges - Gender-sensitive reception procedures </vt:lpstr>
      <vt:lpstr>Challenges - Gender-sensitive reception procedures </vt:lpstr>
      <vt:lpstr>Challenges - Gender-sensitive reception procedures </vt:lpstr>
      <vt:lpstr>Mid-Term Horizontal Review (2021)</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Convention du  Conseil de l’Europe sur la prévention et la lutte contre la violence à l’égard des femmes</dc:title>
  <dc:creator>OLSEN Christina</dc:creator>
  <cp:lastModifiedBy>Vibeke Hoem</cp:lastModifiedBy>
  <cp:revision>149</cp:revision>
  <cp:lastPrinted>2020-03-11T13:03:36Z</cp:lastPrinted>
  <dcterms:modified xsi:type="dcterms:W3CDTF">2022-04-08T08:07:23Z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1b3e3d-01ff-44be-8e41-bb9a1b879f55_Enabled">
    <vt:lpwstr>true</vt:lpwstr>
  </property>
  <property fmtid="{D5CDD505-2E9C-101B-9397-08002B2CF9AE}" pid="3" name="MSIP_Label_111b3e3d-01ff-44be-8e41-bb9a1b879f55_SetDate">
    <vt:lpwstr>2022-04-08T08:05:30Z</vt:lpwstr>
  </property>
  <property fmtid="{D5CDD505-2E9C-101B-9397-08002B2CF9AE}" pid="4" name="MSIP_Label_111b3e3d-01ff-44be-8e41-bb9a1b879f55_Method">
    <vt:lpwstr>Privileged</vt:lpwstr>
  </property>
  <property fmtid="{D5CDD505-2E9C-101B-9397-08002B2CF9AE}" pid="5" name="MSIP_Label_111b3e3d-01ff-44be-8e41-bb9a1b879f55_Name">
    <vt:lpwstr>111b3e3d-01ff-44be-8e41-bb9a1b879f55</vt:lpwstr>
  </property>
  <property fmtid="{D5CDD505-2E9C-101B-9397-08002B2CF9AE}" pid="6" name="MSIP_Label_111b3e3d-01ff-44be-8e41-bb9a1b879f55_SiteId">
    <vt:lpwstr>a9b13882-99a6-4b28-9368-b64c69bf0256</vt:lpwstr>
  </property>
  <property fmtid="{D5CDD505-2E9C-101B-9397-08002B2CF9AE}" pid="7" name="MSIP_Label_111b3e3d-01ff-44be-8e41-bb9a1b879f55_ActionId">
    <vt:lpwstr>10ebcd02-902a-4ff7-9612-64f18ffe0227</vt:lpwstr>
  </property>
  <property fmtid="{D5CDD505-2E9C-101B-9397-08002B2CF9AE}" pid="8" name="MSIP_Label_111b3e3d-01ff-44be-8e41-bb9a1b879f55_ContentBits">
    <vt:lpwstr>0</vt:lpwstr>
  </property>
</Properties>
</file>