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15"/>
  </p:notesMasterIdLst>
  <p:handoutMasterIdLst>
    <p:handoutMasterId r:id="rId16"/>
  </p:handoutMasterIdLst>
  <p:sldIdLst>
    <p:sldId id="408" r:id="rId5"/>
    <p:sldId id="317" r:id="rId6"/>
    <p:sldId id="324" r:id="rId7"/>
    <p:sldId id="339" r:id="rId8"/>
    <p:sldId id="342" r:id="rId9"/>
    <p:sldId id="410" r:id="rId10"/>
    <p:sldId id="341" r:id="rId11"/>
    <p:sldId id="409" r:id="rId12"/>
    <p:sldId id="411" r:id="rId13"/>
    <p:sldId id="303" r:id="rId1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99"/>
    <a:srgbClr val="0D347D"/>
    <a:srgbClr val="000099"/>
    <a:srgbClr val="002A40"/>
    <a:srgbClr val="3399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3488" autoAdjust="0"/>
  </p:normalViewPr>
  <p:slideViewPr>
    <p:cSldViewPr snapToGrid="0" snapToObjects="1">
      <p:cViewPr varScale="1">
        <p:scale>
          <a:sx n="62" d="100"/>
          <a:sy n="62" d="100"/>
        </p:scale>
        <p:origin x="12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2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08/04/2022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08/04/2022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9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14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1979 </a:t>
            </a:r>
            <a:r>
              <a:rPr lang="fr-FR" dirty="0" err="1"/>
              <a:t>recommendation</a:t>
            </a:r>
            <a:r>
              <a:rPr lang="fr-FR" dirty="0"/>
              <a:t> </a:t>
            </a:r>
            <a:r>
              <a:rPr lang="fr-FR" dirty="0" err="1"/>
              <a:t>focusing</a:t>
            </a:r>
            <a:r>
              <a:rPr lang="fr-FR" dirty="0"/>
              <a:t> on </a:t>
            </a:r>
            <a:r>
              <a:rPr lang="fr-FR" dirty="0" err="1"/>
              <a:t>work</a:t>
            </a:r>
            <a:r>
              <a:rPr lang="fr-FR" dirty="0"/>
              <a:t>, </a:t>
            </a:r>
            <a:r>
              <a:rPr lang="fr-FR" dirty="0" err="1"/>
              <a:t>socio-economic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, training – no mention of </a:t>
            </a:r>
            <a:r>
              <a:rPr lang="fr-FR" dirty="0" err="1"/>
              <a:t>asylum</a:t>
            </a:r>
            <a:r>
              <a:rPr lang="fr-FR" dirty="0"/>
              <a:t> or issues of VAW, </a:t>
            </a:r>
            <a:r>
              <a:rPr lang="fr-FR" dirty="0" err="1"/>
              <a:t>women</a:t>
            </a:r>
            <a:r>
              <a:rPr lang="fr-FR" dirty="0"/>
              <a:t> on the move or </a:t>
            </a:r>
            <a:r>
              <a:rPr lang="fr-FR" dirty="0" err="1"/>
              <a:t>trafficking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05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76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41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Information about </a:t>
            </a:r>
            <a:r>
              <a:rPr lang="fr-FR" dirty="0" err="1"/>
              <a:t>rights</a:t>
            </a:r>
            <a:r>
              <a:rPr lang="fr-FR" dirty="0"/>
              <a:t>, about </a:t>
            </a:r>
            <a:r>
              <a:rPr lang="fr-FR" dirty="0" err="1"/>
              <a:t>access</a:t>
            </a:r>
            <a:r>
              <a:rPr lang="fr-FR" dirty="0"/>
              <a:t> to justice, </a:t>
            </a:r>
            <a:r>
              <a:rPr lang="fr-FR" dirty="0" err="1"/>
              <a:t>existing</a:t>
            </a:r>
            <a:r>
              <a:rPr lang="fr-FR" dirty="0"/>
              <a:t>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54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22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15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8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08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08/04/2022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08/04/2022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08/04/2022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08/04/2022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08/04/2022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08/04/2022</a:t>
            </a:fld>
            <a:endParaRPr lang="fr-FR" dirty="0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e.greboval@coe.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://www.coe.int/equal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77196"/>
            <a:ext cx="9144000" cy="21664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n-GB" sz="2800" b="1" cap="all" dirty="0"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cap="all" dirty="0"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SYNERGY Conference</a:t>
            </a:r>
            <a:br>
              <a:rPr lang="en-GB" sz="2800" cap="all" dirty="0"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cap="all" dirty="0"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Protecting Refugee, Migrant and Asylum-seeking Women and Girls </a:t>
            </a:r>
            <a:br>
              <a:rPr lang="en-GB" sz="2400" b="1" dirty="0"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March 2022</a:t>
            </a:r>
            <a:br>
              <a:rPr lang="en-GB" sz="2800" dirty="0"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6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Cécile Gréboval, Programme Manager –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mainstreaming, Gender Equality Advisor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7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br>
              <a:rPr lang="fr-FR" sz="16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8323B-C494-9644-A6FD-4EEB2F59D7F4}" type="datetime1">
              <a:rPr lang="fr-FR" smtClean="0"/>
              <a:pPr/>
              <a:t>08/04/2022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16A00-CC3F-A24A-9B86-816E9CA7F4AC}" type="slidenum">
              <a:rPr lang="fr-FR" smtClean="0"/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10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590261" y="2036616"/>
            <a:ext cx="6767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fr-FR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4" y="1181377"/>
            <a:ext cx="7455364" cy="163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600" dirty="0">
              <a:hlinkClick r:id="rId3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600" dirty="0">
                <a:hlinkClick r:id="rId3"/>
              </a:rPr>
              <a:t>Cecile.greboval@coe.int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dirty="0">
                <a:hlinkClick r:id="rId4"/>
              </a:rPr>
              <a:t>www.coe.int/equality</a:t>
            </a:r>
            <a:endParaRPr lang="fr-FR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B4C9D-3A53-45DA-B36C-9315F14C3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306" y="947351"/>
            <a:ext cx="4160160" cy="59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2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-432078" y="894377"/>
            <a:ext cx="9658456" cy="937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Europe intergovernmental work </a:t>
            </a:r>
            <a:br>
              <a:rPr lang="en-GB" sz="2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migrant women</a:t>
            </a:r>
          </a:p>
          <a:p>
            <a:endParaRPr lang="en-GB" u="sng" dirty="0"/>
          </a:p>
          <a:p>
            <a:pPr marL="914400" lvl="1" indent="-457200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rgbClr val="0066CC"/>
                </a:solidFill>
              </a:rPr>
              <a:t>Recommendation of 1979 </a:t>
            </a:r>
            <a:r>
              <a:rPr lang="en-GB" sz="3200" dirty="0"/>
              <a:t>on women migrants</a:t>
            </a:r>
          </a:p>
          <a:p>
            <a:pPr marL="914400" lvl="1" indent="-457200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rgbClr val="0066CC"/>
                </a:solidFill>
              </a:rPr>
              <a:t>Gender Equality Strategy 2018-2023: new focus </a:t>
            </a:r>
            <a:r>
              <a:rPr lang="en-GB" sz="3200" dirty="0"/>
              <a:t>on ‘Protect the rights of migrant, refugee and asylum-seeking women and girls’</a:t>
            </a:r>
          </a:p>
          <a:p>
            <a:pPr marL="914400" lvl="1" indent="-457200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GB" sz="3200" dirty="0"/>
              <a:t>Drafting of </a:t>
            </a:r>
            <a:r>
              <a:rPr lang="en-GB" sz="3200" b="1" dirty="0">
                <a:solidFill>
                  <a:srgbClr val="0066CC"/>
                </a:solidFill>
              </a:rPr>
              <a:t>new Committee of Ministers recommendation </a:t>
            </a:r>
            <a:r>
              <a:rPr lang="en-GB" sz="3200" dirty="0"/>
              <a:t>on protecting the migrant women (2020-2021)</a:t>
            </a:r>
          </a:p>
          <a:p>
            <a:pPr marL="914400" lvl="1" indent="-457200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GB" sz="3200" dirty="0"/>
              <a:t>To be </a:t>
            </a:r>
            <a:r>
              <a:rPr lang="en-GB" sz="3200" b="1" dirty="0">
                <a:solidFill>
                  <a:srgbClr val="0066CC"/>
                </a:solidFill>
              </a:rPr>
              <a:t>adopted by the Committee of the Ministers </a:t>
            </a:r>
            <a:r>
              <a:rPr lang="en-GB" sz="3200" dirty="0"/>
              <a:t>in 2022</a:t>
            </a:r>
          </a:p>
          <a:p>
            <a:pPr lvl="1">
              <a:buClr>
                <a:srgbClr val="0066CC"/>
              </a:buClr>
            </a:pPr>
            <a:endParaRPr lang="fr-FR" sz="2800" i="1" dirty="0"/>
          </a:p>
          <a:p>
            <a:pPr algn="just"/>
            <a:endParaRPr lang="fr-FR" sz="2800" dirty="0"/>
          </a:p>
          <a:p>
            <a:pPr marL="342900" indent="-342900">
              <a:buClr>
                <a:srgbClr val="0066CC"/>
              </a:buClr>
              <a:buFont typeface="Wingdings" panose="05000000000000000000" pitchFamily="2" charset="2"/>
              <a:buChar char="ü"/>
            </a:pPr>
            <a:endParaRPr lang="en-GB" sz="2500" b="1" dirty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algn="just"/>
            <a:endParaRPr lang="en-GB" sz="2800" b="1" dirty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66CC"/>
              </a:buClr>
              <a:buFont typeface="Wingdings" panose="05000000000000000000" pitchFamily="2" charset="2"/>
              <a:buChar char="ü"/>
            </a:pPr>
            <a:endParaRPr lang="fr-FR" sz="2800" dirty="0">
              <a:solidFill>
                <a:srgbClr val="0066CC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7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3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60304" y="894377"/>
            <a:ext cx="8097469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/>
          </a:p>
          <a:p>
            <a:pPr algn="just"/>
            <a:endParaRPr lang="en-GB" sz="2800" b="1" dirty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algn="just"/>
            <a:endParaRPr lang="en-GB" sz="2800" b="1" dirty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66CC"/>
              </a:buClr>
              <a:buFont typeface="Wingdings" panose="05000000000000000000" pitchFamily="2" charset="2"/>
              <a:buChar char="ü"/>
            </a:pPr>
            <a:endParaRPr lang="fr-FR" sz="2800" dirty="0">
              <a:solidFill>
                <a:srgbClr val="0066CC"/>
              </a:solidFill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690DA-6760-4546-9DC2-E1F4BD868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475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4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71849" y="894378"/>
            <a:ext cx="8414952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66CC"/>
                </a:solidFill>
              </a:rPr>
              <a:t>Objectives of draft Recommendation</a:t>
            </a:r>
            <a:endParaRPr lang="en-GB" sz="1000" b="1" dirty="0">
              <a:solidFill>
                <a:srgbClr val="0066CC"/>
              </a:solidFill>
            </a:endParaRP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66CC"/>
                </a:solidFill>
              </a:rPr>
              <a:t>Gathering in one document “best” measures </a:t>
            </a:r>
            <a:r>
              <a:rPr lang="en-GB" sz="2400" dirty="0"/>
              <a:t>in existing CoE standards, monitoring activities, UN policy documents, etc.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/>
              <a:t>Focus on the </a:t>
            </a:r>
            <a:r>
              <a:rPr lang="en-GB" sz="2400" b="1" dirty="0">
                <a:solidFill>
                  <a:srgbClr val="0066CC"/>
                </a:solidFill>
              </a:rPr>
              <a:t>protection of rights </a:t>
            </a:r>
            <a:r>
              <a:rPr lang="en-GB" sz="2400" dirty="0"/>
              <a:t>and the fight against all forms of </a:t>
            </a:r>
            <a:r>
              <a:rPr lang="en-GB" sz="2400" b="1" dirty="0">
                <a:solidFill>
                  <a:srgbClr val="0066CC"/>
                </a:solidFill>
              </a:rPr>
              <a:t>violence against women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/>
              <a:t>Focus on the specific </a:t>
            </a:r>
            <a:r>
              <a:rPr lang="en-GB" sz="2400" b="1" dirty="0">
                <a:solidFill>
                  <a:srgbClr val="0066CC"/>
                </a:solidFill>
              </a:rPr>
              <a:t>concrete needs of women and girls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/>
              <a:t>Looking at the range of relevant public policies: </a:t>
            </a:r>
            <a:r>
              <a:rPr lang="en-GB" sz="2400" b="1" dirty="0">
                <a:solidFill>
                  <a:srgbClr val="0070C0"/>
                </a:solidFill>
              </a:rPr>
              <a:t>migration, asylum and integration policies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70C0"/>
                </a:solidFill>
              </a:rPr>
              <a:t>Including ALL </a:t>
            </a:r>
            <a:r>
              <a:rPr lang="en-GB" sz="2400" dirty="0"/>
              <a:t>migrant, refugee and asylum-seeking women and girls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66CC"/>
                </a:solidFill>
              </a:rPr>
              <a:t>Intersectional perspective </a:t>
            </a:r>
            <a:r>
              <a:rPr lang="en-GB" sz="2400" dirty="0"/>
              <a:t>/ addressing the needs of </a:t>
            </a:r>
            <a:r>
              <a:rPr lang="en-GB" sz="2400" b="1" dirty="0">
                <a:solidFill>
                  <a:srgbClr val="0066CC"/>
                </a:solidFill>
              </a:rPr>
              <a:t>specific groups: </a:t>
            </a:r>
            <a:r>
              <a:rPr lang="en-GB" sz="2400" dirty="0"/>
              <a:t>girls, women with disabilities, undocumented migrant women, victims of violence, etc.</a:t>
            </a:r>
          </a:p>
          <a:p>
            <a:endParaRPr lang="en-GB" sz="2400" b="1" dirty="0">
              <a:solidFill>
                <a:srgbClr val="0066CC"/>
              </a:solidFill>
            </a:endParaRPr>
          </a:p>
          <a:p>
            <a:endParaRPr lang="fr-FR" sz="2200" dirty="0"/>
          </a:p>
          <a:p>
            <a:r>
              <a:rPr lang="en-GB" sz="900" dirty="0"/>
              <a:t> 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50049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5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71849" y="894378"/>
            <a:ext cx="8414952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66CC"/>
                </a:solidFill>
              </a:rPr>
              <a:t>Content of draft Recommendation (1)</a:t>
            </a: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r>
              <a:rPr lang="en-GB" sz="900" dirty="0"/>
              <a:t> </a:t>
            </a:r>
          </a:p>
          <a:p>
            <a:r>
              <a:rPr lang="en-GB" sz="2800" b="1" dirty="0">
                <a:solidFill>
                  <a:srgbClr val="0066CC"/>
                </a:solidFill>
              </a:rPr>
              <a:t>Transversal issues:</a:t>
            </a:r>
            <a:endParaRPr lang="fr-FR" sz="28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Looking at the needs of </a:t>
            </a:r>
            <a:r>
              <a:rPr lang="en-GB" sz="2800" b="1" dirty="0">
                <a:solidFill>
                  <a:srgbClr val="0066CC"/>
                </a:solidFill>
              </a:rPr>
              <a:t>girls</a:t>
            </a:r>
            <a:r>
              <a:rPr lang="en-GB" sz="2800" dirty="0"/>
              <a:t> in terms of protection, reception systems, unaccompanied girls</a:t>
            </a: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The need to give accessible access to all types of relevant </a:t>
            </a:r>
            <a:r>
              <a:rPr lang="en-GB" sz="2800" b="1" dirty="0">
                <a:solidFill>
                  <a:srgbClr val="0066CC"/>
                </a:solidFill>
              </a:rPr>
              <a:t>information</a:t>
            </a:r>
            <a:r>
              <a:rPr lang="en-GB" sz="2800" dirty="0"/>
              <a:t> for migrant women</a:t>
            </a: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The need to facilitate </a:t>
            </a:r>
            <a:r>
              <a:rPr lang="en-GB" sz="2800" b="1" dirty="0">
                <a:solidFill>
                  <a:srgbClr val="0066CC"/>
                </a:solidFill>
              </a:rPr>
              <a:t>access to justice </a:t>
            </a:r>
            <a:r>
              <a:rPr lang="en-GB" sz="2800" dirty="0"/>
              <a:t>including access to legal aid, availability of interpreters, legal professional – preferably women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Cooperation and support to </a:t>
            </a:r>
            <a:r>
              <a:rPr lang="en-GB" sz="2800" b="1" dirty="0">
                <a:solidFill>
                  <a:srgbClr val="0066CC"/>
                </a:solidFill>
              </a:rPr>
              <a:t>civil society </a:t>
            </a:r>
            <a:r>
              <a:rPr lang="en-GB" sz="2800" dirty="0"/>
              <a:t>that defend &amp; support migrant women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200" dirty="0">
              <a:solidFill>
                <a:srgbClr val="0066CC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4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6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71849" y="894378"/>
            <a:ext cx="8414952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66CC"/>
                </a:solidFill>
              </a:rPr>
              <a:t>Content of draft Recommendation (2)</a:t>
            </a: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r>
              <a:rPr lang="en-GB" sz="900" dirty="0"/>
              <a:t> </a:t>
            </a:r>
          </a:p>
          <a:p>
            <a:endParaRPr lang="en-GB" sz="900" dirty="0"/>
          </a:p>
          <a:p>
            <a:endParaRPr lang="en-GB" sz="900" dirty="0"/>
          </a:p>
          <a:p>
            <a:r>
              <a:rPr lang="en-GB" sz="2800" b="1" dirty="0">
                <a:solidFill>
                  <a:srgbClr val="0066CC"/>
                </a:solidFill>
              </a:rPr>
              <a:t>Protection &amp; support</a:t>
            </a:r>
            <a:endParaRPr lang="fr-FR" sz="28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Protecting</a:t>
            </a:r>
            <a:r>
              <a:rPr lang="en-GB" sz="2800" dirty="0"/>
              <a:t> victims of gender-based violence and trafficking, in particular trafficking for the purpose of sexual exploitation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Training</a:t>
            </a:r>
            <a:r>
              <a:rPr lang="en-GB" sz="2800" dirty="0"/>
              <a:t> of relevant authorities and staff in gender equality issues and violence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Access to </a:t>
            </a:r>
            <a:r>
              <a:rPr lang="en-GB" sz="2800" b="1" dirty="0">
                <a:solidFill>
                  <a:srgbClr val="0066CC"/>
                </a:solidFill>
              </a:rPr>
              <a:t>support services and to shelters</a:t>
            </a:r>
            <a:r>
              <a:rPr lang="en-GB" sz="2800" dirty="0"/>
              <a:t> + type of support &amp; services needed</a:t>
            </a:r>
          </a:p>
          <a:p>
            <a:endParaRPr lang="en-GB" sz="1000" dirty="0"/>
          </a:p>
          <a:p>
            <a:endParaRPr lang="fr-FR" sz="2600" b="1" dirty="0">
              <a:solidFill>
                <a:srgbClr val="0066CC"/>
              </a:solidFill>
            </a:endParaRP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200" dirty="0">
              <a:solidFill>
                <a:srgbClr val="0066CC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8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7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95416" y="894378"/>
            <a:ext cx="8291385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rgbClr val="0066CC"/>
              </a:solidFill>
            </a:endParaRPr>
          </a:p>
          <a:p>
            <a:pPr algn="ctr"/>
            <a:r>
              <a:rPr lang="en-GB" sz="2800" b="1" dirty="0">
                <a:solidFill>
                  <a:srgbClr val="0066CC"/>
                </a:solidFill>
              </a:rPr>
              <a:t>Content of draft Recommendation (3)</a:t>
            </a: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r>
              <a:rPr lang="en-GB" sz="2600" b="1" dirty="0">
                <a:solidFill>
                  <a:srgbClr val="0066CC"/>
                </a:solidFill>
              </a:rPr>
              <a:t>Arrival:</a:t>
            </a:r>
            <a:endParaRPr lang="fr-FR" sz="26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66CC"/>
                </a:solidFill>
              </a:rPr>
              <a:t>Transit and reception facili</a:t>
            </a:r>
            <a:r>
              <a:rPr lang="en-GB" sz="2600" dirty="0"/>
              <a:t>ties: concrete recommendations in terms of infrastructures (safety, hygiene facilities, separate sleeping areas…)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/>
              <a:t>Addressing the </a:t>
            </a:r>
            <a:r>
              <a:rPr lang="en-GB" sz="2600" b="1" dirty="0">
                <a:solidFill>
                  <a:srgbClr val="0066CC"/>
                </a:solidFill>
              </a:rPr>
              <a:t>special needs </a:t>
            </a:r>
            <a:r>
              <a:rPr lang="en-GB" sz="2600" dirty="0"/>
              <a:t>of women with disability, older, pregnant women, victims of violence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66CC"/>
                </a:solidFill>
              </a:rPr>
              <a:t>Training</a:t>
            </a:r>
            <a:r>
              <a:rPr lang="en-GB" sz="2600" dirty="0"/>
              <a:t> of staff &amp; presence of </a:t>
            </a:r>
            <a:r>
              <a:rPr lang="en-GB" sz="2600" b="1" dirty="0">
                <a:solidFill>
                  <a:srgbClr val="0066CC"/>
                </a:solidFill>
              </a:rPr>
              <a:t>women among staff</a:t>
            </a:r>
            <a:endParaRPr lang="fr-FR" sz="26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/>
              <a:t>Need for asylum policies and procedures that take into account women’s experience of persecution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/>
              <a:t>Ensure the possibility for women to lodge an </a:t>
            </a:r>
            <a:r>
              <a:rPr lang="en-GB" sz="2600" b="1" dirty="0">
                <a:solidFill>
                  <a:srgbClr val="0066CC"/>
                </a:solidFill>
              </a:rPr>
              <a:t>independent asylum claim</a:t>
            </a:r>
            <a:r>
              <a:rPr lang="en-GB" sz="2600" dirty="0"/>
              <a:t> from their spouse or parents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600" dirty="0"/>
          </a:p>
          <a:p>
            <a:endParaRPr lang="en-GB" sz="26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827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8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95416" y="894378"/>
            <a:ext cx="829138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rgbClr val="0066CC"/>
              </a:solidFill>
            </a:endParaRPr>
          </a:p>
          <a:p>
            <a:pPr algn="ctr"/>
            <a:r>
              <a:rPr lang="en-GB" sz="2800" b="1" dirty="0">
                <a:solidFill>
                  <a:srgbClr val="0066CC"/>
                </a:solidFill>
              </a:rPr>
              <a:t>Content of draft Recommendation (4)</a:t>
            </a: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000" dirty="0"/>
          </a:p>
          <a:p>
            <a:r>
              <a:rPr lang="en-GB" sz="2800" b="1" dirty="0">
                <a:solidFill>
                  <a:srgbClr val="0066CC"/>
                </a:solidFill>
              </a:rPr>
              <a:t>Residence and integration</a:t>
            </a:r>
            <a:endParaRPr lang="fr-FR" sz="28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Access to </a:t>
            </a:r>
            <a:r>
              <a:rPr lang="en-GB" sz="2800" b="1" dirty="0">
                <a:solidFill>
                  <a:srgbClr val="0066CC"/>
                </a:solidFill>
              </a:rPr>
              <a:t>healt</a:t>
            </a:r>
            <a:r>
              <a:rPr lang="en-GB" sz="2800" dirty="0"/>
              <a:t>h services, including sexual and reproductive health &amp; rights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Social services</a:t>
            </a:r>
            <a:r>
              <a:rPr lang="en-GB" sz="2800" dirty="0"/>
              <a:t>, social security and housing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Integration</a:t>
            </a:r>
            <a:r>
              <a:rPr lang="en-GB" sz="2800" dirty="0"/>
              <a:t>, empowerment, social and political participation</a:t>
            </a: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Education</a:t>
            </a:r>
            <a:r>
              <a:rPr lang="en-GB" sz="2800" dirty="0"/>
              <a:t> &amp; training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Employment</a:t>
            </a:r>
            <a:r>
              <a:rPr lang="en-GB" sz="2800" dirty="0"/>
              <a:t> rights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Residence permits </a:t>
            </a:r>
            <a:r>
              <a:rPr lang="en-GB" sz="2800" dirty="0"/>
              <a:t>&amp; family reunion</a:t>
            </a:r>
          </a:p>
          <a:p>
            <a:endParaRPr lang="en-GB" sz="10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2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9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95416" y="894378"/>
            <a:ext cx="8291385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rgbClr val="0066CC"/>
              </a:solidFill>
            </a:endParaRPr>
          </a:p>
          <a:p>
            <a:pPr algn="ctr"/>
            <a:r>
              <a:rPr lang="en-GB" sz="2800" b="1" dirty="0">
                <a:solidFill>
                  <a:srgbClr val="0066CC"/>
                </a:solidFill>
              </a:rPr>
              <a:t>Content of draft Recommendation (5)</a:t>
            </a:r>
          </a:p>
          <a:p>
            <a:pPr algn="ctr"/>
            <a:endParaRPr lang="en-GB" sz="10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000" dirty="0"/>
          </a:p>
          <a:p>
            <a:r>
              <a:rPr lang="en-GB" sz="2800" b="1" dirty="0">
                <a:solidFill>
                  <a:srgbClr val="0066CC"/>
                </a:solidFill>
              </a:rPr>
              <a:t>Detention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Administrative detenti</a:t>
            </a:r>
            <a:r>
              <a:rPr lang="en-GB" sz="2800" dirty="0"/>
              <a:t>on in the context of migration as </a:t>
            </a:r>
            <a:r>
              <a:rPr lang="en-GB" sz="2800" b="1" dirty="0">
                <a:solidFill>
                  <a:srgbClr val="0066CC"/>
                </a:solidFill>
              </a:rPr>
              <a:t>last resort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CC"/>
                </a:solidFill>
              </a:rPr>
              <a:t>Age- and gender sensitive approach </a:t>
            </a:r>
            <a:r>
              <a:rPr lang="en-GB" sz="2800" dirty="0"/>
              <a:t>to all aspects of deprivation of liberty (infrastructure, assistance, presence of women among staff etc)</a:t>
            </a:r>
          </a:p>
          <a:p>
            <a:endParaRPr lang="en-GB" sz="1000" dirty="0"/>
          </a:p>
          <a:p>
            <a:r>
              <a:rPr lang="en-GB" sz="2800" dirty="0"/>
              <a:t> </a:t>
            </a:r>
            <a:r>
              <a:rPr lang="en-GB" sz="2800" b="1" dirty="0">
                <a:solidFill>
                  <a:srgbClr val="0066CC"/>
                </a:solidFill>
              </a:rPr>
              <a:t>Returns</a:t>
            </a:r>
            <a:endParaRPr lang="fr-FR" sz="2800" b="1" dirty="0">
              <a:solidFill>
                <a:srgbClr val="0066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In safety and dignity – ex assessment of country of origin information</a:t>
            </a: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b="1" i="1" dirty="0">
                <a:solidFill>
                  <a:srgbClr val="0066CC"/>
                </a:solidFill>
              </a:rPr>
              <a:t>Non-refoulemen</a:t>
            </a:r>
            <a:r>
              <a:rPr lang="en-GB" sz="2800" i="1" dirty="0"/>
              <a:t>t</a:t>
            </a:r>
            <a:r>
              <a:rPr lang="en-GB" sz="2800" dirty="0"/>
              <a:t> from a gender sensitive perspective</a:t>
            </a:r>
            <a:endParaRPr lang="fr-FR" sz="2800" dirty="0">
              <a:solidFill>
                <a:srgbClr val="0066CC"/>
              </a:solidFill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200" dirty="0"/>
          </a:p>
          <a:p>
            <a:r>
              <a:rPr lang="en-GB" sz="1000" dirty="0"/>
              <a:t> 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7732344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599</Words>
  <Application>Microsoft Office PowerPoint</Application>
  <PresentationFormat>Skjermfremvisning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 SYNERGY Conference Protecting Refugee, Migrant and Asylum-seeking Women and Girls  30 March 2022  Cécile Gréboval, Programme Manager – Gender mainstreaming, Gender Equality Advisor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2022-04-08T08:05:00Z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1b3e3d-01ff-44be-8e41-bb9a1b879f55_Enabled">
    <vt:lpwstr>true</vt:lpwstr>
  </property>
  <property fmtid="{D5CDD505-2E9C-101B-9397-08002B2CF9AE}" pid="3" name="MSIP_Label_111b3e3d-01ff-44be-8e41-bb9a1b879f55_SetDate">
    <vt:lpwstr>2022-04-08T08:04:00Z</vt:lpwstr>
  </property>
  <property fmtid="{D5CDD505-2E9C-101B-9397-08002B2CF9AE}" pid="4" name="MSIP_Label_111b3e3d-01ff-44be-8e41-bb9a1b879f55_Method">
    <vt:lpwstr>Privileged</vt:lpwstr>
  </property>
  <property fmtid="{D5CDD505-2E9C-101B-9397-08002B2CF9AE}" pid="5" name="MSIP_Label_111b3e3d-01ff-44be-8e41-bb9a1b879f55_Name">
    <vt:lpwstr>111b3e3d-01ff-44be-8e41-bb9a1b879f55</vt:lpwstr>
  </property>
  <property fmtid="{D5CDD505-2E9C-101B-9397-08002B2CF9AE}" pid="6" name="MSIP_Label_111b3e3d-01ff-44be-8e41-bb9a1b879f55_SiteId">
    <vt:lpwstr>a9b13882-99a6-4b28-9368-b64c69bf0256</vt:lpwstr>
  </property>
  <property fmtid="{D5CDD505-2E9C-101B-9397-08002B2CF9AE}" pid="7" name="MSIP_Label_111b3e3d-01ff-44be-8e41-bb9a1b879f55_ActionId">
    <vt:lpwstr>5389ca2e-a5d2-4432-be2b-c68e2e2af76b</vt:lpwstr>
  </property>
  <property fmtid="{D5CDD505-2E9C-101B-9397-08002B2CF9AE}" pid="8" name="MSIP_Label_111b3e3d-01ff-44be-8e41-bb9a1b879f55_ContentBits">
    <vt:lpwstr>0</vt:lpwstr>
  </property>
</Properties>
</file>